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5" r:id="rId3"/>
    <p:sldId id="257" r:id="rId4"/>
    <p:sldId id="258" r:id="rId5"/>
    <p:sldId id="259" r:id="rId6"/>
    <p:sldId id="278" r:id="rId7"/>
    <p:sldId id="260" r:id="rId8"/>
    <p:sldId id="261" r:id="rId9"/>
    <p:sldId id="262" r:id="rId10"/>
    <p:sldId id="263" r:id="rId11"/>
    <p:sldId id="273" r:id="rId12"/>
    <p:sldId id="267" r:id="rId13"/>
    <p:sldId id="268" r:id="rId14"/>
    <p:sldId id="269" r:id="rId15"/>
    <p:sldId id="270" r:id="rId16"/>
    <p:sldId id="272" r:id="rId17"/>
    <p:sldId id="274" r:id="rId18"/>
    <p:sldId id="275" r:id="rId19"/>
    <p:sldId id="276" r:id="rId20"/>
    <p:sldId id="27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5DFCF0-1D31-486C-BCF1-04CCBC3931FF}" type="datetimeFigureOut">
              <a:rPr lang="en-US" smtClean="0"/>
              <a:t>7/20/2021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EFEC1-BA1F-4648-939C-95D304C3AE34}" type="slidenum">
              <a:rPr lang="en-US" smtClean="0"/>
              <a:t>‹#›</a:t>
            </a:fld>
            <a:endParaRPr lang="en-US"/>
          </a:p>
        </p:txBody>
      </p:sp>
    </p:spTree>
    <p:extLst>
      <p:ext uri="{BB962C8B-B14F-4D97-AF65-F5344CB8AC3E}">
        <p14:creationId xmlns:p14="http://schemas.microsoft.com/office/powerpoint/2010/main" val="4236544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5DFCF0-1D31-486C-BCF1-04CCBC3931FF}" type="datetimeFigureOut">
              <a:rPr lang="en-US" smtClean="0"/>
              <a:t>7/20/2021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EFEC1-BA1F-4648-939C-95D304C3AE34}" type="slidenum">
              <a:rPr lang="en-US" smtClean="0"/>
              <a:t>‹#›</a:t>
            </a:fld>
            <a:endParaRPr lang="en-US"/>
          </a:p>
        </p:txBody>
      </p:sp>
    </p:spTree>
    <p:extLst>
      <p:ext uri="{BB962C8B-B14F-4D97-AF65-F5344CB8AC3E}">
        <p14:creationId xmlns:p14="http://schemas.microsoft.com/office/powerpoint/2010/main" val="2426821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5DFCF0-1D31-486C-BCF1-04CCBC3931FF}" type="datetimeFigureOut">
              <a:rPr lang="en-US" smtClean="0"/>
              <a:t>7/20/2021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EFEC1-BA1F-4648-939C-95D304C3AE34}" type="slidenum">
              <a:rPr lang="en-US" smtClean="0"/>
              <a:t>‹#›</a:t>
            </a:fld>
            <a:endParaRPr lang="en-US"/>
          </a:p>
        </p:txBody>
      </p:sp>
    </p:spTree>
    <p:extLst>
      <p:ext uri="{BB962C8B-B14F-4D97-AF65-F5344CB8AC3E}">
        <p14:creationId xmlns:p14="http://schemas.microsoft.com/office/powerpoint/2010/main" val="1318158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5DFCF0-1D31-486C-BCF1-04CCBC3931FF}" type="datetimeFigureOut">
              <a:rPr lang="en-US" smtClean="0"/>
              <a:t>7/20/2021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EFEC1-BA1F-4648-939C-95D304C3AE34}" type="slidenum">
              <a:rPr lang="en-US" smtClean="0"/>
              <a:t>‹#›</a:t>
            </a:fld>
            <a:endParaRPr lang="en-US"/>
          </a:p>
        </p:txBody>
      </p:sp>
    </p:spTree>
    <p:extLst>
      <p:ext uri="{BB962C8B-B14F-4D97-AF65-F5344CB8AC3E}">
        <p14:creationId xmlns:p14="http://schemas.microsoft.com/office/powerpoint/2010/main" val="1547297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5DFCF0-1D31-486C-BCF1-04CCBC3931FF}" type="datetimeFigureOut">
              <a:rPr lang="en-US" smtClean="0"/>
              <a:t>7/20/2021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EFEC1-BA1F-4648-939C-95D304C3AE34}" type="slidenum">
              <a:rPr lang="en-US" smtClean="0"/>
              <a:t>‹#›</a:t>
            </a:fld>
            <a:endParaRPr lang="en-US"/>
          </a:p>
        </p:txBody>
      </p:sp>
    </p:spTree>
    <p:extLst>
      <p:ext uri="{BB962C8B-B14F-4D97-AF65-F5344CB8AC3E}">
        <p14:creationId xmlns:p14="http://schemas.microsoft.com/office/powerpoint/2010/main" val="1974828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5DFCF0-1D31-486C-BCF1-04CCBC3931FF}" type="datetimeFigureOut">
              <a:rPr lang="en-US" smtClean="0"/>
              <a:t>7/20/2021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2EFEC1-BA1F-4648-939C-95D304C3AE34}" type="slidenum">
              <a:rPr lang="en-US" smtClean="0"/>
              <a:t>‹#›</a:t>
            </a:fld>
            <a:endParaRPr lang="en-US"/>
          </a:p>
        </p:txBody>
      </p:sp>
    </p:spTree>
    <p:extLst>
      <p:ext uri="{BB962C8B-B14F-4D97-AF65-F5344CB8AC3E}">
        <p14:creationId xmlns:p14="http://schemas.microsoft.com/office/powerpoint/2010/main" val="3116430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5DFCF0-1D31-486C-BCF1-04CCBC3931FF}" type="datetimeFigureOut">
              <a:rPr lang="en-US" smtClean="0"/>
              <a:t>7/20/2021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2EFEC1-BA1F-4648-939C-95D304C3AE34}" type="slidenum">
              <a:rPr lang="en-US" smtClean="0"/>
              <a:t>‹#›</a:t>
            </a:fld>
            <a:endParaRPr lang="en-US"/>
          </a:p>
        </p:txBody>
      </p:sp>
    </p:spTree>
    <p:extLst>
      <p:ext uri="{BB962C8B-B14F-4D97-AF65-F5344CB8AC3E}">
        <p14:creationId xmlns:p14="http://schemas.microsoft.com/office/powerpoint/2010/main" val="630687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5DFCF0-1D31-486C-BCF1-04CCBC3931FF}" type="datetimeFigureOut">
              <a:rPr lang="en-US" smtClean="0"/>
              <a:t>7/20/2021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2EFEC1-BA1F-4648-939C-95D304C3AE34}" type="slidenum">
              <a:rPr lang="en-US" smtClean="0"/>
              <a:t>‹#›</a:t>
            </a:fld>
            <a:endParaRPr lang="en-US"/>
          </a:p>
        </p:txBody>
      </p:sp>
    </p:spTree>
    <p:extLst>
      <p:ext uri="{BB962C8B-B14F-4D97-AF65-F5344CB8AC3E}">
        <p14:creationId xmlns:p14="http://schemas.microsoft.com/office/powerpoint/2010/main" val="151239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5DFCF0-1D31-486C-BCF1-04CCBC3931FF}" type="datetimeFigureOut">
              <a:rPr lang="en-US" smtClean="0"/>
              <a:t>7/20/2021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2EFEC1-BA1F-4648-939C-95D304C3AE34}" type="slidenum">
              <a:rPr lang="en-US" smtClean="0"/>
              <a:t>‹#›</a:t>
            </a:fld>
            <a:endParaRPr lang="en-US"/>
          </a:p>
        </p:txBody>
      </p:sp>
    </p:spTree>
    <p:extLst>
      <p:ext uri="{BB962C8B-B14F-4D97-AF65-F5344CB8AC3E}">
        <p14:creationId xmlns:p14="http://schemas.microsoft.com/office/powerpoint/2010/main" val="1310863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5DFCF0-1D31-486C-BCF1-04CCBC3931FF}" type="datetimeFigureOut">
              <a:rPr lang="en-US" smtClean="0"/>
              <a:t>7/20/2021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2EFEC1-BA1F-4648-939C-95D304C3AE34}" type="slidenum">
              <a:rPr lang="en-US" smtClean="0"/>
              <a:t>‹#›</a:t>
            </a:fld>
            <a:endParaRPr lang="en-US"/>
          </a:p>
        </p:txBody>
      </p:sp>
    </p:spTree>
    <p:extLst>
      <p:ext uri="{BB962C8B-B14F-4D97-AF65-F5344CB8AC3E}">
        <p14:creationId xmlns:p14="http://schemas.microsoft.com/office/powerpoint/2010/main" val="4118691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5DFCF0-1D31-486C-BCF1-04CCBC3931FF}" type="datetimeFigureOut">
              <a:rPr lang="en-US" smtClean="0"/>
              <a:t>7/20/2021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2EFEC1-BA1F-4648-939C-95D304C3AE34}" type="slidenum">
              <a:rPr lang="en-US" smtClean="0"/>
              <a:t>‹#›</a:t>
            </a:fld>
            <a:endParaRPr lang="en-US"/>
          </a:p>
        </p:txBody>
      </p:sp>
    </p:spTree>
    <p:extLst>
      <p:ext uri="{BB962C8B-B14F-4D97-AF65-F5344CB8AC3E}">
        <p14:creationId xmlns:p14="http://schemas.microsoft.com/office/powerpoint/2010/main" val="2235286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5DFCF0-1D31-486C-BCF1-04CCBC3931FF}" type="datetimeFigureOut">
              <a:rPr lang="en-US" smtClean="0"/>
              <a:t>7/20/2021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2EFEC1-BA1F-4648-939C-95D304C3AE34}" type="slidenum">
              <a:rPr lang="en-US" smtClean="0"/>
              <a:t>‹#›</a:t>
            </a:fld>
            <a:endParaRPr lang="en-US"/>
          </a:p>
        </p:txBody>
      </p:sp>
    </p:spTree>
    <p:extLst>
      <p:ext uri="{BB962C8B-B14F-4D97-AF65-F5344CB8AC3E}">
        <p14:creationId xmlns:p14="http://schemas.microsoft.com/office/powerpoint/2010/main" val="223429643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youtu.be/7zF_SymW2OM" TargetMode="External"/><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hyperlink" Target="https://youtu.be/t18B1AMP1U8"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pubsindex.trb.org/view.aspx?id=481489"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F8C64C-9527-4950-9066-F41D228EA23A}"/>
              </a:ext>
            </a:extLst>
          </p:cNvPr>
          <p:cNvSpPr>
            <a:spLocks noGrp="1"/>
          </p:cNvSpPr>
          <p:nvPr>
            <p:ph type="title"/>
          </p:nvPr>
        </p:nvSpPr>
        <p:spPr>
          <a:xfrm>
            <a:off x="1175824" y="365124"/>
            <a:ext cx="9642231" cy="1325563"/>
          </a:xfrm>
        </p:spPr>
        <p:txBody>
          <a:bodyPr/>
          <a:lstStyle/>
          <a:p>
            <a:r>
              <a:rPr lang="en-US" dirty="0">
                <a:latin typeface="Algerian" panose="04020705040A02060702" pitchFamily="82" charset="0"/>
              </a:rPr>
              <a:t>Accident Avoidance &amp; Detection       System</a:t>
            </a:r>
          </a:p>
        </p:txBody>
      </p:sp>
      <p:pic>
        <p:nvPicPr>
          <p:cNvPr id="6" name="Picture 5" descr="A picture containing ground&#10;&#10;Description automatically generated">
            <a:extLst>
              <a:ext uri="{FF2B5EF4-FFF2-40B4-BE49-F238E27FC236}">
                <a16:creationId xmlns:a16="http://schemas.microsoft.com/office/drawing/2014/main" id="{D6AE6A6D-9D77-4B7A-AA83-9323D154B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0848" y="2175553"/>
            <a:ext cx="3437207" cy="3437207"/>
          </a:xfrm>
          <a:prstGeom prst="rect">
            <a:avLst/>
          </a:prstGeom>
        </p:spPr>
      </p:pic>
      <p:sp>
        <p:nvSpPr>
          <p:cNvPr id="8" name="TextBox 7">
            <a:extLst>
              <a:ext uri="{FF2B5EF4-FFF2-40B4-BE49-F238E27FC236}">
                <a16:creationId xmlns:a16="http://schemas.microsoft.com/office/drawing/2014/main" id="{D7FA7619-11E3-4643-8E1F-A09AC579B983}"/>
              </a:ext>
            </a:extLst>
          </p:cNvPr>
          <p:cNvSpPr txBox="1"/>
          <p:nvPr/>
        </p:nvSpPr>
        <p:spPr>
          <a:xfrm>
            <a:off x="1381870" y="3841740"/>
            <a:ext cx="5171330" cy="1292662"/>
          </a:xfrm>
          <a:prstGeom prst="rect">
            <a:avLst/>
          </a:prstGeom>
          <a:noFill/>
        </p:spPr>
        <p:txBody>
          <a:bodyPr wrap="square" rtlCol="0">
            <a:spAutoFit/>
          </a:bodyPr>
          <a:lstStyle/>
          <a:p>
            <a:r>
              <a:rPr lang="en-US" sz="2400" dirty="0">
                <a:latin typeface="Berlin Sans FB Demi" panose="020E0802020502020306" pitchFamily="34" charset="0"/>
              </a:rPr>
              <a:t>TEAM MEMBERS</a:t>
            </a:r>
          </a:p>
          <a:p>
            <a:r>
              <a:rPr lang="en-US" dirty="0">
                <a:latin typeface="Berlin Sans FB Demi" panose="020E0802020502020306" pitchFamily="34" charset="0"/>
              </a:rPr>
              <a:t>        </a:t>
            </a:r>
            <a:r>
              <a:rPr lang="en-US" dirty="0" err="1">
                <a:latin typeface="Berlin Sans FB Demi" panose="020E0802020502020306" pitchFamily="34" charset="0"/>
              </a:rPr>
              <a:t>Arafathali</a:t>
            </a:r>
            <a:r>
              <a:rPr lang="en-US" dirty="0">
                <a:latin typeface="Berlin Sans FB Demi" panose="020E0802020502020306" pitchFamily="34" charset="0"/>
              </a:rPr>
              <a:t> M</a:t>
            </a:r>
          </a:p>
          <a:p>
            <a:r>
              <a:rPr lang="en-US" dirty="0">
                <a:latin typeface="Berlin Sans FB Demi" panose="020E0802020502020306" pitchFamily="34" charset="0"/>
              </a:rPr>
              <a:t>        </a:t>
            </a:r>
            <a:r>
              <a:rPr lang="en-US" dirty="0" err="1">
                <a:latin typeface="Berlin Sans FB Demi" panose="020E0802020502020306" pitchFamily="34" charset="0"/>
              </a:rPr>
              <a:t>Jeevananthan</a:t>
            </a:r>
            <a:r>
              <a:rPr lang="en-US" dirty="0">
                <a:latin typeface="Berlin Sans FB Demi" panose="020E0802020502020306" pitchFamily="34" charset="0"/>
              </a:rPr>
              <a:t> S K</a:t>
            </a:r>
          </a:p>
          <a:p>
            <a:r>
              <a:rPr lang="en-US" dirty="0">
                <a:latin typeface="Berlin Sans FB Demi" panose="020E0802020502020306" pitchFamily="34" charset="0"/>
              </a:rPr>
              <a:t>        </a:t>
            </a:r>
            <a:r>
              <a:rPr lang="en-US" dirty="0" err="1">
                <a:latin typeface="Berlin Sans FB Demi" panose="020E0802020502020306" pitchFamily="34" charset="0"/>
              </a:rPr>
              <a:t>Daison</a:t>
            </a:r>
            <a:r>
              <a:rPr lang="en-US" dirty="0">
                <a:latin typeface="Berlin Sans FB Demi" panose="020E0802020502020306" pitchFamily="34" charset="0"/>
              </a:rPr>
              <a:t> Manickam A</a:t>
            </a:r>
          </a:p>
        </p:txBody>
      </p:sp>
      <p:sp>
        <p:nvSpPr>
          <p:cNvPr id="10" name="TextBox 9">
            <a:extLst>
              <a:ext uri="{FF2B5EF4-FFF2-40B4-BE49-F238E27FC236}">
                <a16:creationId xmlns:a16="http://schemas.microsoft.com/office/drawing/2014/main" id="{B89E6310-CCF8-42F9-9F25-A4112110DCDB}"/>
              </a:ext>
            </a:extLst>
          </p:cNvPr>
          <p:cNvSpPr txBox="1"/>
          <p:nvPr/>
        </p:nvSpPr>
        <p:spPr>
          <a:xfrm flipH="1">
            <a:off x="1381870" y="2258382"/>
            <a:ext cx="4111564" cy="1015663"/>
          </a:xfrm>
          <a:prstGeom prst="rect">
            <a:avLst/>
          </a:prstGeom>
          <a:noFill/>
        </p:spPr>
        <p:txBody>
          <a:bodyPr wrap="square" rtlCol="0">
            <a:spAutoFit/>
          </a:bodyPr>
          <a:lstStyle/>
          <a:p>
            <a:r>
              <a:rPr lang="en-US" sz="2400" dirty="0">
                <a:latin typeface="Berlin Sans FB Demi" panose="020E0802020502020306" pitchFamily="34" charset="0"/>
              </a:rPr>
              <a:t>GUIDE</a:t>
            </a:r>
            <a:endParaRPr lang="en-US" dirty="0">
              <a:latin typeface="Berlin Sans FB Demi" panose="020E0802020502020306" pitchFamily="34" charset="0"/>
            </a:endParaRPr>
          </a:p>
          <a:p>
            <a:r>
              <a:rPr lang="en-US" dirty="0">
                <a:latin typeface="Berlin Sans FB Demi" panose="020E0802020502020306" pitchFamily="34" charset="0"/>
              </a:rPr>
              <a:t>       </a:t>
            </a:r>
            <a:r>
              <a:rPr lang="en-US" dirty="0" err="1">
                <a:latin typeface="Berlin Sans FB Demi" panose="020E0802020502020306" pitchFamily="34" charset="0"/>
              </a:rPr>
              <a:t>Dr.T.VIJAY</a:t>
            </a:r>
            <a:r>
              <a:rPr lang="en-US" dirty="0">
                <a:latin typeface="Berlin Sans FB Demi" panose="020E0802020502020306" pitchFamily="34" charset="0"/>
              </a:rPr>
              <a:t> ANANTH,</a:t>
            </a:r>
          </a:p>
          <a:p>
            <a:r>
              <a:rPr lang="en-US" dirty="0">
                <a:latin typeface="Berlin Sans FB Demi" panose="020E0802020502020306" pitchFamily="34" charset="0"/>
              </a:rPr>
              <a:t>       Assistant Professor (ECE)</a:t>
            </a:r>
          </a:p>
        </p:txBody>
      </p:sp>
    </p:spTree>
    <p:extLst>
      <p:ext uri="{BB962C8B-B14F-4D97-AF65-F5344CB8AC3E}">
        <p14:creationId xmlns:p14="http://schemas.microsoft.com/office/powerpoint/2010/main" val="372642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C375C4-4F02-4D89-90DF-FF47AE6EA01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15268" y="2065203"/>
            <a:ext cx="3747575" cy="2727594"/>
          </a:xfrm>
          <a:prstGeom prst="rect">
            <a:avLst/>
          </a:prstGeom>
          <a:noFill/>
          <a:ln>
            <a:noFill/>
          </a:ln>
        </p:spPr>
      </p:pic>
      <p:pic>
        <p:nvPicPr>
          <p:cNvPr id="5" name="Picture 4">
            <a:extLst>
              <a:ext uri="{FF2B5EF4-FFF2-40B4-BE49-F238E27FC236}">
                <a16:creationId xmlns:a16="http://schemas.microsoft.com/office/drawing/2014/main" id="{C88C576D-620F-4B0B-A92B-7BF3F99F2BD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162843" y="2065203"/>
            <a:ext cx="6231988" cy="2727594"/>
          </a:xfrm>
          <a:prstGeom prst="rect">
            <a:avLst/>
          </a:prstGeom>
          <a:noFill/>
          <a:ln>
            <a:noFill/>
          </a:ln>
        </p:spPr>
      </p:pic>
      <p:sp>
        <p:nvSpPr>
          <p:cNvPr id="6" name="Title 5">
            <a:extLst>
              <a:ext uri="{FF2B5EF4-FFF2-40B4-BE49-F238E27FC236}">
                <a16:creationId xmlns:a16="http://schemas.microsoft.com/office/drawing/2014/main" id="{34179B75-D34E-4163-B3B2-28771D98E6A7}"/>
              </a:ext>
            </a:extLst>
          </p:cNvPr>
          <p:cNvSpPr>
            <a:spLocks noGrp="1"/>
          </p:cNvSpPr>
          <p:nvPr>
            <p:ph type="title"/>
          </p:nvPr>
        </p:nvSpPr>
        <p:spPr/>
        <p:txBody>
          <a:bodyPr/>
          <a:lstStyle/>
          <a:p>
            <a:r>
              <a:rPr lang="en-US" dirty="0">
                <a:latin typeface="Bauhaus 93" panose="04030905020B02020C02" pitchFamily="82" charset="0"/>
              </a:rPr>
              <a:t>CIRCUIT DIAGRAM:</a:t>
            </a:r>
          </a:p>
        </p:txBody>
      </p:sp>
    </p:spTree>
    <p:extLst>
      <p:ext uri="{BB962C8B-B14F-4D97-AF65-F5344CB8AC3E}">
        <p14:creationId xmlns:p14="http://schemas.microsoft.com/office/powerpoint/2010/main" val="396415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716D-628F-477B-BBD7-DFC3684DB85F}"/>
              </a:ext>
            </a:extLst>
          </p:cNvPr>
          <p:cNvSpPr>
            <a:spLocks noGrp="1"/>
          </p:cNvSpPr>
          <p:nvPr>
            <p:ph type="title"/>
          </p:nvPr>
        </p:nvSpPr>
        <p:spPr/>
        <p:txBody>
          <a:bodyPr/>
          <a:lstStyle/>
          <a:p>
            <a:r>
              <a:rPr lang="en-US" dirty="0">
                <a:latin typeface="Bauhaus 93" panose="04030905020B02020C02" pitchFamily="82" charset="0"/>
              </a:rPr>
              <a:t>FLOW CHART:</a:t>
            </a:r>
          </a:p>
        </p:txBody>
      </p:sp>
      <p:pic>
        <p:nvPicPr>
          <p:cNvPr id="5" name="Picture 4" descr="A piece of paper with writing on it&#10;&#10;Description automatically generated with medium confidence">
            <a:extLst>
              <a:ext uri="{FF2B5EF4-FFF2-40B4-BE49-F238E27FC236}">
                <a16:creationId xmlns:a16="http://schemas.microsoft.com/office/drawing/2014/main" id="{3154C862-3133-4006-8886-CB3A7BD89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839" y="1477108"/>
            <a:ext cx="9782321" cy="5015767"/>
          </a:xfrm>
          <a:prstGeom prst="rect">
            <a:avLst/>
          </a:prstGeom>
        </p:spPr>
      </p:pic>
    </p:spTree>
    <p:extLst>
      <p:ext uri="{BB962C8B-B14F-4D97-AF65-F5344CB8AC3E}">
        <p14:creationId xmlns:p14="http://schemas.microsoft.com/office/powerpoint/2010/main" val="194203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F3ED7B-6BE4-4747-9947-28AA99B1739B}"/>
              </a:ext>
            </a:extLst>
          </p:cNvPr>
          <p:cNvSpPr>
            <a:spLocks noGrp="1"/>
          </p:cNvSpPr>
          <p:nvPr>
            <p:ph type="title"/>
          </p:nvPr>
        </p:nvSpPr>
        <p:spPr>
          <a:xfrm>
            <a:off x="542778" y="336990"/>
            <a:ext cx="10515600" cy="1325563"/>
          </a:xfrm>
        </p:spPr>
        <p:txBody>
          <a:bodyPr/>
          <a:lstStyle/>
          <a:p>
            <a:r>
              <a:rPr lang="en-US" dirty="0">
                <a:latin typeface="Bauhaus 93" panose="04030905020B02020C02" pitchFamily="82" charset="0"/>
              </a:rPr>
              <a:t>RESULT:</a:t>
            </a:r>
          </a:p>
        </p:txBody>
      </p:sp>
      <p:pic>
        <p:nvPicPr>
          <p:cNvPr id="7" name="Picture 6" descr="Graphical user interface, text, application, Word&#10;&#10;Description automatically generated">
            <a:extLst>
              <a:ext uri="{FF2B5EF4-FFF2-40B4-BE49-F238E27FC236}">
                <a16:creationId xmlns:a16="http://schemas.microsoft.com/office/drawing/2014/main" id="{2447DFE4-3D40-418A-8C35-FB8592353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471" y="1818736"/>
            <a:ext cx="10739511" cy="3744905"/>
          </a:xfrm>
          <a:prstGeom prst="rect">
            <a:avLst/>
          </a:prstGeom>
        </p:spPr>
      </p:pic>
    </p:spTree>
    <p:extLst>
      <p:ext uri="{BB962C8B-B14F-4D97-AF65-F5344CB8AC3E}">
        <p14:creationId xmlns:p14="http://schemas.microsoft.com/office/powerpoint/2010/main" val="301972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3B6971E6-E1D9-4731-A304-C6290D80F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482" y="798341"/>
            <a:ext cx="11437035" cy="5261317"/>
          </a:xfrm>
          <a:prstGeom prst="rect">
            <a:avLst/>
          </a:prstGeom>
        </p:spPr>
      </p:pic>
    </p:spTree>
    <p:extLst>
      <p:ext uri="{BB962C8B-B14F-4D97-AF65-F5344CB8AC3E}">
        <p14:creationId xmlns:p14="http://schemas.microsoft.com/office/powerpoint/2010/main" val="53456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CE2F3D38-7D61-4342-B748-E6FCAF3D7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436" y="518119"/>
            <a:ext cx="11169749" cy="5795258"/>
          </a:xfrm>
          <a:prstGeom prst="rect">
            <a:avLst/>
          </a:prstGeom>
        </p:spPr>
      </p:pic>
    </p:spTree>
    <p:extLst>
      <p:ext uri="{BB962C8B-B14F-4D97-AF65-F5344CB8AC3E}">
        <p14:creationId xmlns:p14="http://schemas.microsoft.com/office/powerpoint/2010/main" val="70954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50FCF02F-0CAA-4785-9248-97C806050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739" y="271670"/>
            <a:ext cx="7979643" cy="5691808"/>
          </a:xfrm>
          <a:prstGeom prst="rect">
            <a:avLst/>
          </a:prstGeom>
        </p:spPr>
      </p:pic>
      <p:sp>
        <p:nvSpPr>
          <p:cNvPr id="2" name="TextBox 1">
            <a:extLst>
              <a:ext uri="{FF2B5EF4-FFF2-40B4-BE49-F238E27FC236}">
                <a16:creationId xmlns:a16="http://schemas.microsoft.com/office/drawing/2014/main" id="{9720C922-3DB0-40BF-B903-30EA1A69B85D}"/>
              </a:ext>
            </a:extLst>
          </p:cNvPr>
          <p:cNvSpPr txBox="1"/>
          <p:nvPr/>
        </p:nvSpPr>
        <p:spPr>
          <a:xfrm>
            <a:off x="1972739" y="6216998"/>
            <a:ext cx="9250018" cy="369332"/>
          </a:xfrm>
          <a:prstGeom prst="rect">
            <a:avLst/>
          </a:prstGeom>
          <a:noFill/>
        </p:spPr>
        <p:txBody>
          <a:bodyPr wrap="square" numCol="2" rtlCol="0">
            <a:spAutoFit/>
          </a:bodyPr>
          <a:lstStyle/>
          <a:p>
            <a:pPr marL="285750" indent="-285750">
              <a:buFont typeface="Arial" panose="020B0604020202020204" pitchFamily="34" charset="0"/>
              <a:buChar char="•"/>
            </a:pPr>
            <a:r>
              <a:rPr lang="en-US" sz="1800" u="sng" dirty="0">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https://youtu.be/7zF_SymW2OM</a:t>
            </a:r>
            <a:endParaRPr lang="en-US" sz="1800" u="sng" dirty="0">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u="sng" dirty="0">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4"/>
              </a:rPr>
              <a:t>https://youtu.be/t18B1AMP1U8</a:t>
            </a:r>
            <a:endParaRPr lang="en-US" dirty="0"/>
          </a:p>
        </p:txBody>
      </p:sp>
    </p:spTree>
    <p:extLst>
      <p:ext uri="{BB962C8B-B14F-4D97-AF65-F5344CB8AC3E}">
        <p14:creationId xmlns:p14="http://schemas.microsoft.com/office/powerpoint/2010/main" val="343889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4441A-F748-4B21-9B4F-E2EC86CAF3B1}"/>
              </a:ext>
            </a:extLst>
          </p:cNvPr>
          <p:cNvSpPr>
            <a:spLocks noGrp="1"/>
          </p:cNvSpPr>
          <p:nvPr>
            <p:ph type="title"/>
          </p:nvPr>
        </p:nvSpPr>
        <p:spPr/>
        <p:txBody>
          <a:bodyPr/>
          <a:lstStyle/>
          <a:p>
            <a:r>
              <a:rPr lang="en-US" dirty="0">
                <a:latin typeface="Bauhaus 93" panose="04030905020B02020C02" pitchFamily="82" charset="0"/>
              </a:rPr>
              <a:t>COST ESTIMATION</a:t>
            </a:r>
          </a:p>
        </p:txBody>
      </p:sp>
      <p:sp>
        <p:nvSpPr>
          <p:cNvPr id="3" name="Content Placeholder 2">
            <a:extLst>
              <a:ext uri="{FF2B5EF4-FFF2-40B4-BE49-F238E27FC236}">
                <a16:creationId xmlns:a16="http://schemas.microsoft.com/office/drawing/2014/main" id="{202EC6BC-1D9B-455A-B602-9B3442A88A2B}"/>
              </a:ext>
            </a:extLst>
          </p:cNvPr>
          <p:cNvSpPr>
            <a:spLocks noGrp="1"/>
          </p:cNvSpPr>
          <p:nvPr>
            <p:ph idx="1"/>
          </p:nvPr>
        </p:nvSpPr>
        <p:spPr>
          <a:xfrm>
            <a:off x="1156252" y="1690688"/>
            <a:ext cx="10081591" cy="4351338"/>
          </a:xfrm>
        </p:spPr>
        <p:txBody>
          <a:bodyPr>
            <a:normAutofit lnSpcReduction="10000"/>
          </a:bodyPr>
          <a:lstStyle/>
          <a:p>
            <a:pPr algn="just">
              <a:buFont typeface="Arial" panose="020B0604020202020204" pitchFamily="34" charset="0"/>
              <a:buChar char="•"/>
            </a:pPr>
            <a:r>
              <a:rPr lang="en-IN" b="1" i="0" dirty="0">
                <a:effectLst/>
                <a:latin typeface="Aharoni" panose="02010803020104030203" pitchFamily="2" charset="-79"/>
                <a:cs typeface="Aharoni" panose="02010803020104030203" pitchFamily="2" charset="-79"/>
              </a:rPr>
              <a:t>Arduino Uno                                     =     780</a:t>
            </a:r>
            <a:r>
              <a:rPr lang="en-IN" b="0" i="0" dirty="0">
                <a:effectLst/>
                <a:latin typeface="Aharoni" panose="02010803020104030203" pitchFamily="2" charset="-79"/>
                <a:cs typeface="Aharoni" panose="02010803020104030203" pitchFamily="2" charset="-79"/>
              </a:rPr>
              <a:t>₹</a:t>
            </a:r>
            <a:endParaRPr lang="en-IN" b="1" i="0" dirty="0">
              <a:effectLst/>
              <a:latin typeface="Aharoni" panose="02010803020104030203" pitchFamily="2" charset="-79"/>
              <a:cs typeface="Aharoni" panose="02010803020104030203" pitchFamily="2" charset="-79"/>
            </a:endParaRPr>
          </a:p>
          <a:p>
            <a:pPr algn="just">
              <a:buFont typeface="Arial" panose="020B0604020202020204" pitchFamily="34" charset="0"/>
              <a:buChar char="•"/>
            </a:pPr>
            <a:r>
              <a:rPr lang="en-IN" b="1" i="0" dirty="0">
                <a:effectLst/>
                <a:latin typeface="Aharoni" panose="02010803020104030203" pitchFamily="2" charset="-79"/>
                <a:cs typeface="Aharoni" panose="02010803020104030203" pitchFamily="2" charset="-79"/>
              </a:rPr>
              <a:t>GSM Module  (SIM800 Quad Band) =     1,100</a:t>
            </a:r>
            <a:r>
              <a:rPr lang="en-IN" b="0" i="0" dirty="0">
                <a:effectLst/>
                <a:latin typeface="Aharoni" panose="02010803020104030203" pitchFamily="2" charset="-79"/>
                <a:cs typeface="Aharoni" panose="02010803020104030203" pitchFamily="2" charset="-79"/>
              </a:rPr>
              <a:t>₹</a:t>
            </a:r>
            <a:endParaRPr lang="en-IN" b="1" i="0" dirty="0">
              <a:effectLst/>
              <a:latin typeface="Aharoni" panose="02010803020104030203" pitchFamily="2" charset="-79"/>
              <a:cs typeface="Aharoni" panose="02010803020104030203" pitchFamily="2" charset="-79"/>
            </a:endParaRPr>
          </a:p>
          <a:p>
            <a:pPr algn="just">
              <a:buFont typeface="Arial" panose="020B0604020202020204" pitchFamily="34" charset="0"/>
              <a:buChar char="•"/>
            </a:pPr>
            <a:r>
              <a:rPr lang="en-IN" b="1" i="0" dirty="0">
                <a:effectLst/>
                <a:latin typeface="Aharoni" panose="02010803020104030203" pitchFamily="2" charset="-79"/>
                <a:cs typeface="Aharoni" panose="02010803020104030203" pitchFamily="2" charset="-79"/>
              </a:rPr>
              <a:t>GPS Module (U-</a:t>
            </a:r>
            <a:r>
              <a:rPr lang="en-IN" b="1" i="0" dirty="0" err="1">
                <a:effectLst/>
                <a:latin typeface="Aharoni" panose="02010803020104030203" pitchFamily="2" charset="-79"/>
                <a:cs typeface="Aharoni" panose="02010803020104030203" pitchFamily="2" charset="-79"/>
              </a:rPr>
              <a:t>Blox</a:t>
            </a:r>
            <a:r>
              <a:rPr lang="en-IN" b="1" i="0" dirty="0">
                <a:effectLst/>
                <a:latin typeface="Aharoni" panose="02010803020104030203" pitchFamily="2" charset="-79"/>
                <a:cs typeface="Aharoni" panose="02010803020104030203" pitchFamily="2" charset="-79"/>
              </a:rPr>
              <a:t> NEO-6M)        =     900</a:t>
            </a:r>
            <a:r>
              <a:rPr lang="en-IN" b="0" i="0" dirty="0">
                <a:effectLst/>
                <a:latin typeface="Aharoni" panose="02010803020104030203" pitchFamily="2" charset="-79"/>
                <a:cs typeface="Aharoni" panose="02010803020104030203" pitchFamily="2" charset="-79"/>
              </a:rPr>
              <a:t>₹</a:t>
            </a:r>
            <a:endParaRPr lang="en-IN" b="1" i="0" dirty="0">
              <a:effectLst/>
              <a:latin typeface="Aharoni" panose="02010803020104030203" pitchFamily="2" charset="-79"/>
              <a:cs typeface="Aharoni" panose="02010803020104030203" pitchFamily="2" charset="-79"/>
            </a:endParaRPr>
          </a:p>
          <a:p>
            <a:pPr algn="just">
              <a:buFont typeface="Arial" panose="020B0604020202020204" pitchFamily="34" charset="0"/>
              <a:buChar char="•"/>
            </a:pPr>
            <a:r>
              <a:rPr lang="en-IN" b="1" i="0" dirty="0">
                <a:effectLst/>
                <a:latin typeface="Aharoni" panose="02010803020104030203" pitchFamily="2" charset="-79"/>
                <a:cs typeface="Aharoni" panose="02010803020104030203" pitchFamily="2" charset="-79"/>
              </a:rPr>
              <a:t>Accelerometer (ADXL345)                 =     200</a:t>
            </a:r>
            <a:r>
              <a:rPr lang="en-IN" b="0" i="0" dirty="0">
                <a:effectLst/>
                <a:latin typeface="Aharoni" panose="02010803020104030203" pitchFamily="2" charset="-79"/>
                <a:cs typeface="Aharoni" panose="02010803020104030203" pitchFamily="2" charset="-79"/>
              </a:rPr>
              <a:t>₹</a:t>
            </a:r>
            <a:endParaRPr lang="en-IN" b="1" i="0" dirty="0">
              <a:effectLst/>
              <a:latin typeface="Aharoni" panose="02010803020104030203" pitchFamily="2" charset="-79"/>
              <a:cs typeface="Aharoni" panose="02010803020104030203" pitchFamily="2" charset="-79"/>
            </a:endParaRPr>
          </a:p>
          <a:p>
            <a:pPr algn="just">
              <a:buFont typeface="Arial" panose="020B0604020202020204" pitchFamily="34" charset="0"/>
              <a:buChar char="•"/>
            </a:pPr>
            <a:r>
              <a:rPr lang="en-IN" b="1" i="0" dirty="0">
                <a:effectLst/>
                <a:latin typeface="Aharoni" panose="02010803020104030203" pitchFamily="2" charset="-79"/>
                <a:cs typeface="Aharoni" panose="02010803020104030203" pitchFamily="2" charset="-79"/>
              </a:rPr>
              <a:t>Power supply 12v 2amp                   =      270</a:t>
            </a:r>
            <a:r>
              <a:rPr lang="en-IN" b="0" i="0" dirty="0">
                <a:effectLst/>
                <a:latin typeface="Aharoni" panose="02010803020104030203" pitchFamily="2" charset="-79"/>
                <a:cs typeface="Aharoni" panose="02010803020104030203" pitchFamily="2" charset="-79"/>
              </a:rPr>
              <a:t>₹</a:t>
            </a:r>
          </a:p>
          <a:p>
            <a:pPr algn="just"/>
            <a:r>
              <a:rPr lang="en-IN" dirty="0">
                <a:latin typeface="Aharoni" panose="02010803020104030203" pitchFamily="2" charset="-79"/>
                <a:cs typeface="Aharoni" panose="02010803020104030203" pitchFamily="2" charset="-79"/>
              </a:rPr>
              <a:t>Ultrasonic (HC-SR04)                         =     180</a:t>
            </a:r>
            <a:r>
              <a:rPr lang="en-IN" b="0" i="0" dirty="0">
                <a:effectLst/>
                <a:latin typeface="Aharoni" panose="02010803020104030203" pitchFamily="2" charset="-79"/>
                <a:cs typeface="Aharoni" panose="02010803020104030203" pitchFamily="2" charset="-79"/>
              </a:rPr>
              <a:t>₹</a:t>
            </a:r>
            <a:endParaRPr lang="en-IN" dirty="0">
              <a:latin typeface="Aharoni" panose="02010803020104030203" pitchFamily="2" charset="-79"/>
              <a:cs typeface="Aharoni" panose="02010803020104030203" pitchFamily="2" charset="-79"/>
            </a:endParaRPr>
          </a:p>
          <a:p>
            <a:pPr algn="just"/>
            <a:r>
              <a:rPr lang="en-IN" b="1" dirty="0">
                <a:latin typeface="Aharoni" panose="02010803020104030203" pitchFamily="2" charset="-79"/>
                <a:cs typeface="Aharoni" panose="02010803020104030203" pitchFamily="2" charset="-79"/>
              </a:rPr>
              <a:t>Smoke Sensor (MQ-2)                      =      250</a:t>
            </a:r>
            <a:r>
              <a:rPr lang="en-IN" b="0" i="0" dirty="0">
                <a:effectLst/>
                <a:latin typeface="Aharoni" panose="02010803020104030203" pitchFamily="2" charset="-79"/>
                <a:cs typeface="Aharoni" panose="02010803020104030203" pitchFamily="2" charset="-79"/>
              </a:rPr>
              <a:t>₹</a:t>
            </a:r>
            <a:endParaRPr lang="en-IN" b="1" dirty="0">
              <a:latin typeface="Aharoni" panose="02010803020104030203" pitchFamily="2" charset="-79"/>
              <a:cs typeface="Aharoni" panose="02010803020104030203" pitchFamily="2" charset="-79"/>
            </a:endParaRPr>
          </a:p>
          <a:p>
            <a:pPr algn="just"/>
            <a:r>
              <a:rPr lang="en-IN" b="1" dirty="0">
                <a:latin typeface="Aharoni" panose="02010803020104030203" pitchFamily="2" charset="-79"/>
                <a:cs typeface="Aharoni" panose="02010803020104030203" pitchFamily="2" charset="-79"/>
              </a:rPr>
              <a:t>Others                                               =      550</a:t>
            </a:r>
            <a:r>
              <a:rPr lang="en-IN" b="0" i="0" dirty="0">
                <a:effectLst/>
                <a:latin typeface="Aharoni" panose="02010803020104030203" pitchFamily="2" charset="-79"/>
                <a:cs typeface="Aharoni" panose="02010803020104030203" pitchFamily="2" charset="-79"/>
              </a:rPr>
              <a:t>₹</a:t>
            </a:r>
            <a:r>
              <a:rPr lang="en-IN" b="1" dirty="0">
                <a:latin typeface="Aharoni" panose="02010803020104030203" pitchFamily="2" charset="-79"/>
                <a:cs typeface="Aharoni" panose="02010803020104030203" pitchFamily="2" charset="-79"/>
              </a:rPr>
              <a:t>  </a:t>
            </a:r>
            <a:endParaRPr lang="en-IN" b="1" i="0" dirty="0">
              <a:effectLst/>
              <a:latin typeface="Aharoni" panose="02010803020104030203" pitchFamily="2" charset="-79"/>
              <a:cs typeface="Aharoni" panose="02010803020104030203" pitchFamily="2" charset="-79"/>
            </a:endParaRPr>
          </a:p>
          <a:p>
            <a:pPr marL="0" indent="0" algn="just">
              <a:buNone/>
            </a:pPr>
            <a:r>
              <a:rPr lang="en-IN" b="1" dirty="0">
                <a:latin typeface="Aharoni" panose="02010803020104030203" pitchFamily="2" charset="-79"/>
                <a:cs typeface="Aharoni" panose="02010803020104030203" pitchFamily="2" charset="-79"/>
              </a:rPr>
              <a:t>                                                 Total   =     4230</a:t>
            </a:r>
            <a:r>
              <a:rPr lang="en-IN" b="0" i="0" dirty="0">
                <a:effectLst/>
                <a:latin typeface="Aharoni" panose="02010803020104030203" pitchFamily="2" charset="-79"/>
                <a:cs typeface="Aharoni" panose="02010803020104030203" pitchFamily="2" charset="-79"/>
              </a:rPr>
              <a:t>₹</a:t>
            </a:r>
            <a:endParaRPr lang="en-IN" b="1" i="0" dirty="0">
              <a:effectLst/>
              <a:latin typeface="Aharoni" panose="02010803020104030203" pitchFamily="2" charset="-79"/>
              <a:cs typeface="Aharoni" panose="02010803020104030203" pitchFamily="2" charset="-79"/>
            </a:endParaRPr>
          </a:p>
          <a:p>
            <a:endParaRPr lang="en-US" dirty="0"/>
          </a:p>
        </p:txBody>
      </p:sp>
    </p:spTree>
    <p:extLst>
      <p:ext uri="{BB962C8B-B14F-4D97-AF65-F5344CB8AC3E}">
        <p14:creationId xmlns:p14="http://schemas.microsoft.com/office/powerpoint/2010/main" val="49081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1000"/>
                                        <p:tgtEl>
                                          <p:spTgt spid="3">
                                            <p:txEl>
                                              <p:pRg st="1" end="1"/>
                                            </p:txEl>
                                          </p:spTgt>
                                        </p:tgtEl>
                                      </p:cBhvr>
                                    </p:animEffect>
                                    <p:anim calcmode="lin" valueType="num">
                                      <p:cBhvr>
                                        <p:cTn id="3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1000"/>
                                        <p:tgtEl>
                                          <p:spTgt spid="3">
                                            <p:txEl>
                                              <p:pRg st="2" end="2"/>
                                            </p:txEl>
                                          </p:spTgt>
                                        </p:tgtEl>
                                      </p:cBhvr>
                                    </p:animEffect>
                                    <p:anim calcmode="lin" valueType="num">
                                      <p:cBhvr>
                                        <p:cTn id="4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1000"/>
                                        <p:tgtEl>
                                          <p:spTgt spid="3">
                                            <p:txEl>
                                              <p:pRg st="3" end="3"/>
                                            </p:txEl>
                                          </p:spTgt>
                                        </p:tgtEl>
                                      </p:cBhvr>
                                    </p:animEffect>
                                    <p:anim calcmode="lin" valueType="num">
                                      <p:cBhvr>
                                        <p:cTn id="4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Effect transition="in" filter="fade">
                                      <p:cBhvr>
                                        <p:cTn id="53" dur="1000"/>
                                        <p:tgtEl>
                                          <p:spTgt spid="3">
                                            <p:txEl>
                                              <p:pRg st="4" end="4"/>
                                            </p:txEl>
                                          </p:spTgt>
                                        </p:tgtEl>
                                      </p:cBhvr>
                                    </p:animEffect>
                                    <p:anim calcmode="lin" valueType="num">
                                      <p:cBhvr>
                                        <p:cTn id="5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animEffect transition="in" filter="fade">
                                      <p:cBhvr>
                                        <p:cTn id="60" dur="1000"/>
                                        <p:tgtEl>
                                          <p:spTgt spid="3">
                                            <p:txEl>
                                              <p:pRg st="5" end="5"/>
                                            </p:txEl>
                                          </p:spTgt>
                                        </p:tgtEl>
                                      </p:cBhvr>
                                    </p:animEffect>
                                    <p:anim calcmode="lin" valueType="num">
                                      <p:cBhvr>
                                        <p:cTn id="6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animEffect transition="in" filter="fade">
                                      <p:cBhvr>
                                        <p:cTn id="67" dur="1000"/>
                                        <p:tgtEl>
                                          <p:spTgt spid="3">
                                            <p:txEl>
                                              <p:pRg st="6" end="6"/>
                                            </p:txEl>
                                          </p:spTgt>
                                        </p:tgtEl>
                                      </p:cBhvr>
                                    </p:animEffect>
                                    <p:anim calcmode="lin" valueType="num">
                                      <p:cBhvr>
                                        <p:cTn id="6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3">
                                            <p:txEl>
                                              <p:pRg st="7" end="7"/>
                                            </p:txEl>
                                          </p:spTgt>
                                        </p:tgtEl>
                                        <p:attrNameLst>
                                          <p:attrName>style.visibility</p:attrName>
                                        </p:attrNameLst>
                                      </p:cBhvr>
                                      <p:to>
                                        <p:strVal val="visible"/>
                                      </p:to>
                                    </p:set>
                                    <p:animEffect transition="in" filter="fade">
                                      <p:cBhvr>
                                        <p:cTn id="74" dur="1000"/>
                                        <p:tgtEl>
                                          <p:spTgt spid="3">
                                            <p:txEl>
                                              <p:pRg st="7" end="7"/>
                                            </p:txEl>
                                          </p:spTgt>
                                        </p:tgtEl>
                                      </p:cBhvr>
                                    </p:animEffect>
                                    <p:anim calcmode="lin" valueType="num">
                                      <p:cBhvr>
                                        <p:cTn id="7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3">
                                            <p:txEl>
                                              <p:pRg st="8" end="8"/>
                                            </p:txEl>
                                          </p:spTgt>
                                        </p:tgtEl>
                                        <p:attrNameLst>
                                          <p:attrName>style.visibility</p:attrName>
                                        </p:attrNameLst>
                                      </p:cBhvr>
                                      <p:to>
                                        <p:strVal val="visible"/>
                                      </p:to>
                                    </p:set>
                                    <p:animEffect transition="in" filter="fade">
                                      <p:cBhvr>
                                        <p:cTn id="81" dur="1000"/>
                                        <p:tgtEl>
                                          <p:spTgt spid="3">
                                            <p:txEl>
                                              <p:pRg st="8" end="8"/>
                                            </p:txEl>
                                          </p:spTgt>
                                        </p:tgtEl>
                                      </p:cBhvr>
                                    </p:animEffect>
                                    <p:anim calcmode="lin" valueType="num">
                                      <p:cBhvr>
                                        <p:cTn id="8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8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89980-F7D4-4DCA-B48C-0AEE83F12483}"/>
              </a:ext>
            </a:extLst>
          </p:cNvPr>
          <p:cNvSpPr>
            <a:spLocks noGrp="1"/>
          </p:cNvSpPr>
          <p:nvPr>
            <p:ph type="title"/>
          </p:nvPr>
        </p:nvSpPr>
        <p:spPr/>
        <p:txBody>
          <a:bodyPr/>
          <a:lstStyle/>
          <a:p>
            <a:r>
              <a:rPr lang="en-US" dirty="0">
                <a:latin typeface="Bauhaus 93" panose="04030905020B02020C02" pitchFamily="82" charset="0"/>
              </a:rPr>
              <a:t>FUTURE SCOPE:</a:t>
            </a:r>
          </a:p>
        </p:txBody>
      </p:sp>
      <p:sp>
        <p:nvSpPr>
          <p:cNvPr id="3" name="Content Placeholder 2">
            <a:extLst>
              <a:ext uri="{FF2B5EF4-FFF2-40B4-BE49-F238E27FC236}">
                <a16:creationId xmlns:a16="http://schemas.microsoft.com/office/drawing/2014/main" id="{E9FD15ED-A6B3-466B-96A7-DA559189809F}"/>
              </a:ext>
            </a:extLst>
          </p:cNvPr>
          <p:cNvSpPr>
            <a:spLocks noGrp="1"/>
          </p:cNvSpPr>
          <p:nvPr>
            <p:ph idx="1"/>
          </p:nvPr>
        </p:nvSpPr>
        <p:spPr>
          <a:xfrm>
            <a:off x="1023731" y="1690688"/>
            <a:ext cx="9882809" cy="4351338"/>
          </a:xfrm>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Aharoni" panose="02010803020104030203" pitchFamily="2" charset="-79"/>
                <a:ea typeface="Calibri" panose="020F0502020204030204" pitchFamily="34" charset="0"/>
                <a:cs typeface="Aharoni" panose="02010803020104030203" pitchFamily="2" charset="-79"/>
              </a:rPr>
              <a:t>The proposed system deals with the avoidance and detection of the accidents. But this can be extended by providing medication to the victims at the accident spot.</a:t>
            </a:r>
          </a:p>
          <a:p>
            <a:r>
              <a:rPr lang="en-US" sz="2400" dirty="0">
                <a:effectLst/>
                <a:latin typeface="Aharoni" panose="02010803020104030203" pitchFamily="2" charset="-79"/>
                <a:ea typeface="Calibri" panose="020F0502020204030204" pitchFamily="34" charset="0"/>
                <a:cs typeface="Aharoni" panose="02010803020104030203" pitchFamily="2" charset="-79"/>
              </a:rPr>
              <a:t> By increasing the technology we can also avoid accidents by providing alerts systems that can stop the vehicle to overcome the accidents.</a:t>
            </a:r>
          </a:p>
          <a:p>
            <a:r>
              <a:rPr lang="en-US" sz="2400" dirty="0">
                <a:effectLst/>
                <a:latin typeface="Aharoni" panose="02010803020104030203" pitchFamily="2" charset="-79"/>
                <a:ea typeface="Calibri" panose="020F0502020204030204" pitchFamily="34" charset="0"/>
                <a:cs typeface="Aharoni" panose="02010803020104030203" pitchFamily="2" charset="-79"/>
              </a:rPr>
              <a:t>So definitely we are develop in this project in future using image processing or other techniques.</a:t>
            </a:r>
            <a:endParaRPr lang="en-US" sz="24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61901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1000"/>
                                        <p:tgtEl>
                                          <p:spTgt spid="3">
                                            <p:txEl>
                                              <p:pRg st="1" end="1"/>
                                            </p:txEl>
                                          </p:spTgt>
                                        </p:tgtEl>
                                      </p:cBhvr>
                                    </p:animEffect>
                                    <p:anim calcmode="lin" valueType="num">
                                      <p:cBhvr>
                                        <p:cTn id="3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1000"/>
                                        <p:tgtEl>
                                          <p:spTgt spid="3">
                                            <p:txEl>
                                              <p:pRg st="2" end="2"/>
                                            </p:txEl>
                                          </p:spTgt>
                                        </p:tgtEl>
                                      </p:cBhvr>
                                    </p:animEffect>
                                    <p:anim calcmode="lin" valueType="num">
                                      <p:cBhvr>
                                        <p:cTn id="4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0868B-206B-409C-8C2D-9877895BA2D7}"/>
              </a:ext>
            </a:extLst>
          </p:cNvPr>
          <p:cNvSpPr>
            <a:spLocks noGrp="1"/>
          </p:cNvSpPr>
          <p:nvPr>
            <p:ph type="title"/>
          </p:nvPr>
        </p:nvSpPr>
        <p:spPr/>
        <p:txBody>
          <a:bodyPr/>
          <a:lstStyle/>
          <a:p>
            <a:r>
              <a:rPr lang="en-US" dirty="0">
                <a:latin typeface="Bauhaus 93" panose="04030905020B02020C02" pitchFamily="82" charset="0"/>
              </a:rPr>
              <a:t>CONCLUSION:</a:t>
            </a:r>
          </a:p>
        </p:txBody>
      </p:sp>
      <p:sp>
        <p:nvSpPr>
          <p:cNvPr id="3" name="Content Placeholder 2">
            <a:extLst>
              <a:ext uri="{FF2B5EF4-FFF2-40B4-BE49-F238E27FC236}">
                <a16:creationId xmlns:a16="http://schemas.microsoft.com/office/drawing/2014/main" id="{6F3CC7E9-4D25-41F9-BE79-63B2083CB210}"/>
              </a:ext>
            </a:extLst>
          </p:cNvPr>
          <p:cNvSpPr>
            <a:spLocks noGrp="1"/>
          </p:cNvSpPr>
          <p:nvPr>
            <p:ph idx="1"/>
          </p:nvPr>
        </p:nvSpPr>
        <p:spPr>
          <a:xfrm>
            <a:off x="1219200" y="1618837"/>
            <a:ext cx="9925878" cy="4351338"/>
          </a:xfrm>
        </p:spPr>
        <p:txBody>
          <a:bodyPr>
            <a:normAutofit/>
          </a:bodyPr>
          <a:lstStyle/>
          <a:p>
            <a:r>
              <a:rPr lang="en-US" sz="2400" dirty="0">
                <a:effectLst/>
                <a:latin typeface="Aharoni" panose="02010803020104030203" pitchFamily="2" charset="-79"/>
                <a:ea typeface="Calibri" panose="020F0502020204030204" pitchFamily="34" charset="0"/>
                <a:cs typeface="Aharoni" panose="02010803020104030203" pitchFamily="2" charset="-79"/>
              </a:rPr>
              <a:t>The proposed system deals with the accident avoidance and detection. Arduino is the heart of the system which helps in transferring the message to different devices in the system.</a:t>
            </a:r>
          </a:p>
          <a:p>
            <a:r>
              <a:rPr lang="en-US" sz="2400" dirty="0">
                <a:effectLst/>
                <a:latin typeface="Aharoni" panose="02010803020104030203" pitchFamily="2" charset="-79"/>
                <a:ea typeface="Calibri" panose="020F0502020204030204" pitchFamily="34" charset="0"/>
                <a:cs typeface="Aharoni" panose="02010803020104030203" pitchFamily="2" charset="-79"/>
              </a:rPr>
              <a:t>Accelerometer sensor will be activated when the accident occurs and the information is transferred to the registered number through GSM module.</a:t>
            </a:r>
          </a:p>
          <a:p>
            <a:r>
              <a:rPr lang="en-US" sz="2400" dirty="0">
                <a:effectLst/>
                <a:latin typeface="Aharoni" panose="02010803020104030203" pitchFamily="2" charset="-79"/>
                <a:ea typeface="Calibri" panose="020F0502020204030204" pitchFamily="34" charset="0"/>
                <a:cs typeface="Aharoni" panose="02010803020104030203" pitchFamily="2" charset="-79"/>
              </a:rPr>
              <a:t>Using GPS the location can be sent through tracking system to cover the geographical coordinates over the area. The accident can be detected by an accelerometer sensor.</a:t>
            </a:r>
          </a:p>
          <a:p>
            <a:r>
              <a:rPr lang="en-US" sz="2400" dirty="0">
                <a:effectLst/>
                <a:latin typeface="Aharoni" panose="02010803020104030203" pitchFamily="2" charset="-79"/>
                <a:ea typeface="Calibri" panose="020F0502020204030204" pitchFamily="34" charset="0"/>
                <a:cs typeface="Aharoni" panose="02010803020104030203" pitchFamily="2" charset="-79"/>
              </a:rPr>
              <a:t>In this accident avoidance methods is mostly save the human life, at least causing physical damage not causing damage of Life.</a:t>
            </a:r>
            <a:endParaRPr lang="en-US" sz="24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27624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18BD-3E9A-4041-903A-F4FB1C5FB84A}"/>
              </a:ext>
            </a:extLst>
          </p:cNvPr>
          <p:cNvSpPr>
            <a:spLocks noGrp="1"/>
          </p:cNvSpPr>
          <p:nvPr>
            <p:ph type="title"/>
          </p:nvPr>
        </p:nvSpPr>
        <p:spPr/>
        <p:txBody>
          <a:bodyPr/>
          <a:lstStyle/>
          <a:p>
            <a:r>
              <a:rPr lang="en-US" dirty="0">
                <a:latin typeface="Bauhaus 93" panose="04030905020B02020C02" pitchFamily="82" charset="0"/>
              </a:rPr>
              <a:t>REFERENCES:</a:t>
            </a:r>
          </a:p>
        </p:txBody>
      </p:sp>
      <p:sp>
        <p:nvSpPr>
          <p:cNvPr id="3" name="Content Placeholder 2">
            <a:extLst>
              <a:ext uri="{FF2B5EF4-FFF2-40B4-BE49-F238E27FC236}">
                <a16:creationId xmlns:a16="http://schemas.microsoft.com/office/drawing/2014/main" id="{9157B1B4-3B7F-4D79-A260-1825F08E72B2}"/>
              </a:ext>
            </a:extLst>
          </p:cNvPr>
          <p:cNvSpPr>
            <a:spLocks noGrp="1"/>
          </p:cNvSpPr>
          <p:nvPr>
            <p:ph idx="1"/>
          </p:nvPr>
        </p:nvSpPr>
        <p:spPr>
          <a:xfrm>
            <a:off x="1121465" y="1573834"/>
            <a:ext cx="9949070" cy="4351338"/>
          </a:xfrm>
        </p:spPr>
        <p:txBody>
          <a:bodyPr numCol="1">
            <a:normAutofit/>
          </a:bodyPr>
          <a:lstStyle/>
          <a:p>
            <a:pPr marL="342900" lvl="0" indent="-342900" algn="just">
              <a:lnSpc>
                <a:spcPct val="107000"/>
              </a:lnSpc>
              <a:spcBef>
                <a:spcPts val="0"/>
              </a:spcBef>
              <a:spcAft>
                <a:spcPts val="0"/>
              </a:spcAft>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rPr>
              <a:t>C. Thompson, J. White, B. Dougherty, A. Albright, and D. C. Schmidt, "Using Smart phones to Detect Car Accidents and Provide Situational Awareness to Emergency Responders," in 3rd International ICST Conference on MOBILE Wireless </a:t>
            </a:r>
            <a:r>
              <a:rPr lang="en-IN" sz="1800" dirty="0" err="1">
                <a:effectLst/>
                <a:latin typeface="Times New Roman" panose="02020603050405020304" pitchFamily="18" charset="0"/>
                <a:ea typeface="Times New Roman" panose="02020603050405020304" pitchFamily="18" charset="0"/>
              </a:rPr>
              <a:t>MiddleWARE</a:t>
            </a:r>
            <a:r>
              <a:rPr lang="en-IN" sz="1800" dirty="0">
                <a:effectLst/>
                <a:latin typeface="Times New Roman" panose="02020603050405020304" pitchFamily="18" charset="0"/>
                <a:ea typeface="Times New Roman" panose="02020603050405020304" pitchFamily="18" charset="0"/>
              </a:rPr>
              <a:t>, Operating Systems, and Applications (</a:t>
            </a:r>
            <a:r>
              <a:rPr lang="en-IN" sz="1800" dirty="0" err="1">
                <a:effectLst/>
                <a:latin typeface="Times New Roman" panose="02020603050405020304" pitchFamily="18" charset="0"/>
                <a:ea typeface="Times New Roman" panose="02020603050405020304" pitchFamily="18" charset="0"/>
              </a:rPr>
              <a:t>Mobilware</a:t>
            </a:r>
            <a:r>
              <a:rPr lang="en-IN" sz="1800" dirty="0">
                <a:effectLst/>
                <a:latin typeface="Times New Roman" panose="02020603050405020304" pitchFamily="18" charset="0"/>
                <a:ea typeface="Times New Roman" panose="02020603050405020304" pitchFamily="18" charset="0"/>
              </a:rPr>
              <a:t> 2018), 2018.</a:t>
            </a:r>
            <a:endParaRPr lang="en-US" sz="1800" dirty="0">
              <a:effectLst/>
              <a:latin typeface="Times New Roman" panose="02020603050405020304" pitchFamily="18" charset="0"/>
              <a:ea typeface="Times New Roman" panose="02020603050405020304" pitchFamily="18" charset="0"/>
            </a:endParaRPr>
          </a:p>
          <a:p>
            <a:pPr marL="342900" lvl="0" indent="-342900" algn="just">
              <a:lnSpc>
                <a:spcPct val="107000"/>
              </a:lnSpc>
              <a:spcBef>
                <a:spcPts val="0"/>
              </a:spcBef>
              <a:spcAft>
                <a:spcPts val="0"/>
              </a:spcAft>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rPr>
              <a:t>“Vehicle Accident Detection And Reporting System Using </a:t>
            </a:r>
            <a:r>
              <a:rPr lang="en-IN" sz="1800" dirty="0" err="1">
                <a:effectLst/>
                <a:latin typeface="Times New Roman" panose="02020603050405020304" pitchFamily="18" charset="0"/>
                <a:ea typeface="Times New Roman" panose="02020603050405020304" pitchFamily="18" charset="0"/>
              </a:rPr>
              <a:t>Gps</a:t>
            </a:r>
            <a:r>
              <a:rPr lang="en-IN" sz="1800" dirty="0">
                <a:effectLst/>
                <a:latin typeface="Times New Roman" panose="02020603050405020304" pitchFamily="18" charset="0"/>
                <a:ea typeface="Times New Roman" panose="02020603050405020304" pitchFamily="18" charset="0"/>
              </a:rPr>
              <a:t> And Gsm.” by </a:t>
            </a:r>
            <a:r>
              <a:rPr lang="en-IN" sz="1800" dirty="0" err="1">
                <a:effectLst/>
                <a:latin typeface="Times New Roman" panose="02020603050405020304" pitchFamily="18" charset="0"/>
                <a:ea typeface="Times New Roman" panose="02020603050405020304" pitchFamily="18" charset="0"/>
              </a:rPr>
              <a:t>AboliRavindraWakure</a:t>
            </a:r>
            <a:r>
              <a:rPr lang="en-IN" sz="1800" dirty="0">
                <a:effectLst/>
                <a:latin typeface="Times New Roman" panose="02020603050405020304" pitchFamily="18" charset="0"/>
                <a:ea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rPr>
              <a:t>ApurvaRajendraPatkar</a:t>
            </a:r>
            <a:r>
              <a:rPr lang="en-IN" sz="1800" dirty="0">
                <a:effectLst/>
                <a:latin typeface="Times New Roman" panose="02020603050405020304" pitchFamily="18" charset="0"/>
                <a:ea typeface="Times New Roman" panose="02020603050405020304" pitchFamily="18" charset="0"/>
              </a:rPr>
              <a:t>, IJERGS April 2014.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0"/>
              </a:spcBef>
              <a:spcAft>
                <a:spcPts val="0"/>
              </a:spcAft>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rPr>
              <a:t>D. A. Whitney and J. J. Pisano TASC, Inc., Reading, Massachusetts, "Auto Alert: Automated Acoustic Detection of Incidents", IDEA project, [Online]. Accessed on 15 October 2011, Available: </a:t>
            </a:r>
            <a:r>
              <a:rPr lang="en-IN" sz="1800" u="sng" dirty="0">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http://pubsindex.trb.org/view.aspx?id=481489</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0000"/>
              </a:lnSpc>
              <a:spcBef>
                <a:spcPts val="0"/>
              </a:spcBef>
              <a:spcAft>
                <a:spcPts val="0"/>
              </a:spcAft>
              <a:buFont typeface="Symbol" panose="05050102010706020507" pitchFamily="18" charset="2"/>
              <a:buChar char=""/>
            </a:pPr>
            <a:r>
              <a:rPr lang="en-IN" sz="1800" dirty="0" err="1">
                <a:effectLst/>
                <a:latin typeface="Times New Roman" panose="02020603050405020304" pitchFamily="18" charset="0"/>
                <a:ea typeface="Times New Roman" panose="02020603050405020304" pitchFamily="18" charset="0"/>
              </a:rPr>
              <a:t>Ollis</a:t>
            </a:r>
            <a:r>
              <a:rPr lang="en-IN" sz="1800" dirty="0">
                <a:effectLst/>
                <a:latin typeface="Times New Roman" panose="02020603050405020304" pitchFamily="18" charset="0"/>
                <a:ea typeface="Times New Roman" panose="02020603050405020304" pitchFamily="18" charset="0"/>
              </a:rPr>
              <a:t>, M.HERMAN.H. &amp; SINGH.S, “Analysis and design </a:t>
            </a:r>
            <a:r>
              <a:rPr lang="en-IN" sz="1800" dirty="0" err="1">
                <a:effectLst/>
                <a:latin typeface="Times New Roman" panose="02020603050405020304" pitchFamily="18" charset="0"/>
                <a:ea typeface="Times New Roman" panose="02020603050405020304" pitchFamily="18" charset="0"/>
              </a:rPr>
              <a:t>panaromic</a:t>
            </a:r>
            <a:r>
              <a:rPr lang="en-IN" sz="1800" dirty="0">
                <a:effectLst/>
                <a:latin typeface="Times New Roman" panose="02020603050405020304" pitchFamily="18" charset="0"/>
                <a:ea typeface="Times New Roman" panose="02020603050405020304" pitchFamily="18" charset="0"/>
              </a:rPr>
              <a:t> stereo vision using </a:t>
            </a:r>
            <a:r>
              <a:rPr lang="en-IN" sz="1800" dirty="0" err="1">
                <a:effectLst/>
                <a:latin typeface="Times New Roman" panose="02020603050405020304" pitchFamily="18" charset="0"/>
                <a:ea typeface="Times New Roman" panose="02020603050405020304" pitchFamily="18" charset="0"/>
              </a:rPr>
              <a:t>equi</a:t>
            </a:r>
            <a:r>
              <a:rPr lang="en-IN" sz="1800" dirty="0">
                <a:effectLst/>
                <a:latin typeface="Times New Roman" panose="02020603050405020304" pitchFamily="18" charset="0"/>
                <a:ea typeface="Times New Roman" panose="02020603050405020304" pitchFamily="18" charset="0"/>
              </a:rPr>
              <a:t>-angular pixel cameras”, technical report, Carnegie Mellon Robotics university, 1999.</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0971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284589-21EF-4DDC-9941-9BDAD3640E6D}"/>
              </a:ext>
            </a:extLst>
          </p:cNvPr>
          <p:cNvSpPr>
            <a:spLocks noGrp="1"/>
          </p:cNvSpPr>
          <p:nvPr>
            <p:ph type="ctrTitle"/>
          </p:nvPr>
        </p:nvSpPr>
        <p:spPr>
          <a:xfrm>
            <a:off x="318052" y="543338"/>
            <a:ext cx="5605670" cy="819772"/>
          </a:xfrm>
        </p:spPr>
        <p:txBody>
          <a:bodyPr>
            <a:normAutofit/>
          </a:bodyPr>
          <a:lstStyle/>
          <a:p>
            <a:r>
              <a:rPr lang="en-US" sz="4400" dirty="0">
                <a:latin typeface="Bauhaus 93" panose="04030905020B02020C02" pitchFamily="82" charset="0"/>
              </a:rPr>
              <a:t>INTRODUCTION:</a:t>
            </a:r>
            <a:endParaRPr lang="en-US" sz="4400" dirty="0"/>
          </a:p>
        </p:txBody>
      </p:sp>
      <p:sp>
        <p:nvSpPr>
          <p:cNvPr id="6" name="Subtitle 5">
            <a:extLst>
              <a:ext uri="{FF2B5EF4-FFF2-40B4-BE49-F238E27FC236}">
                <a16:creationId xmlns:a16="http://schemas.microsoft.com/office/drawing/2014/main" id="{5356C192-79AD-4B22-942D-88A6D1EFA84A}"/>
              </a:ext>
            </a:extLst>
          </p:cNvPr>
          <p:cNvSpPr>
            <a:spLocks noGrp="1"/>
          </p:cNvSpPr>
          <p:nvPr>
            <p:ph type="subTitle" idx="1"/>
          </p:nvPr>
        </p:nvSpPr>
        <p:spPr>
          <a:xfrm>
            <a:off x="1351722" y="1709530"/>
            <a:ext cx="8468139" cy="3856383"/>
          </a:xfrm>
        </p:spPr>
        <p:txBody>
          <a:bodyPr>
            <a:normAutofit/>
          </a:bodyPr>
          <a:lstStyle/>
          <a:p>
            <a:pPr marL="342900" indent="-342900" algn="l">
              <a:buFont typeface="Arial" panose="020B0604020202020204" pitchFamily="34" charset="0"/>
              <a:buChar char="•"/>
            </a:pPr>
            <a:r>
              <a:rPr lang="en-US" dirty="0">
                <a:effectLst/>
                <a:latin typeface="Aharoni" panose="02010803020104030203" pitchFamily="2" charset="-79"/>
                <a:ea typeface="Calibri" panose="020F0502020204030204" pitchFamily="34" charset="0"/>
                <a:cs typeface="Aharoni" panose="02010803020104030203" pitchFamily="2" charset="-79"/>
              </a:rPr>
              <a:t>The development of a transportation system has been the generative power for human beings to have the highest civilization above creatures in the earth. </a:t>
            </a:r>
          </a:p>
          <a:p>
            <a:pPr marL="342900" indent="-342900" algn="l">
              <a:buFont typeface="Arial" panose="020B0604020202020204" pitchFamily="34" charset="0"/>
              <a:buChar char="•"/>
            </a:pPr>
            <a:r>
              <a:rPr lang="en-US" dirty="0">
                <a:effectLst/>
                <a:latin typeface="Aharoni" panose="02010803020104030203" pitchFamily="2" charset="-79"/>
                <a:ea typeface="Calibri" panose="020F0502020204030204" pitchFamily="34" charset="0"/>
                <a:cs typeface="Aharoni" panose="02010803020104030203" pitchFamily="2" charset="-79"/>
              </a:rPr>
              <a:t>Automobile has a great importance in our daily life. </a:t>
            </a:r>
          </a:p>
          <a:p>
            <a:pPr marL="342900" indent="-342900" algn="l">
              <a:buFont typeface="Arial" panose="020B0604020202020204" pitchFamily="34" charset="0"/>
              <a:buChar char="•"/>
            </a:pPr>
            <a:r>
              <a:rPr lang="en-US" dirty="0">
                <a:effectLst/>
                <a:latin typeface="Aharoni" panose="02010803020104030203" pitchFamily="2" charset="-79"/>
                <a:ea typeface="Calibri" panose="020F0502020204030204" pitchFamily="34" charset="0"/>
                <a:cs typeface="Aharoni" panose="02010803020104030203" pitchFamily="2" charset="-79"/>
              </a:rPr>
              <a:t>In </a:t>
            </a:r>
            <a:r>
              <a:rPr lang="en-US" dirty="0">
                <a:effectLst/>
                <a:latin typeface="Berlin Sans FB Demi" panose="020E0802020502020306" pitchFamily="34" charset="0"/>
                <a:ea typeface="Calibri" panose="020F0502020204030204" pitchFamily="34" charset="0"/>
                <a:cs typeface="Aharoni" panose="02010803020104030203" pitchFamily="2" charset="-79"/>
              </a:rPr>
              <a:t>2020, 38,080 </a:t>
            </a:r>
            <a:r>
              <a:rPr lang="en-US" dirty="0">
                <a:effectLst/>
                <a:latin typeface="Aharoni" panose="02010803020104030203" pitchFamily="2" charset="-79"/>
                <a:ea typeface="Calibri" panose="020F0502020204030204" pitchFamily="34" charset="0"/>
                <a:cs typeface="Aharoni" panose="02010803020104030203" pitchFamily="2" charset="-79"/>
              </a:rPr>
              <a:t>people died in vehicle traffic crashes only in India for Lockdown Period. </a:t>
            </a:r>
            <a:endParaRPr lang="en-US" dirty="0">
              <a:latin typeface="Aharoni" panose="02010803020104030203" pitchFamily="2" charset="-79"/>
              <a:ea typeface="Calibri" panose="020F0502020204030204" pitchFamily="34" charset="0"/>
              <a:cs typeface="Aharoni" panose="02010803020104030203" pitchFamily="2" charset="-79"/>
            </a:endParaRPr>
          </a:p>
          <a:p>
            <a:pPr marL="342900" indent="-342900" algn="l">
              <a:buFont typeface="Arial" panose="020B0604020202020204" pitchFamily="34" charset="0"/>
              <a:buChar char="•"/>
            </a:pPr>
            <a:r>
              <a:rPr lang="en-US" dirty="0">
                <a:latin typeface="Aharoni" panose="02010803020104030203" pitchFamily="2" charset="-79"/>
                <a:cs typeface="Aharoni" panose="02010803020104030203" pitchFamily="2" charset="-79"/>
              </a:rPr>
              <a:t>So in this project easily to avoid the accident. Suppose the vehicle are crashed detect the location for rescuing the people. </a:t>
            </a:r>
          </a:p>
        </p:txBody>
      </p:sp>
    </p:spTree>
    <p:extLst>
      <p:ext uri="{BB962C8B-B14F-4D97-AF65-F5344CB8AC3E}">
        <p14:creationId xmlns:p14="http://schemas.microsoft.com/office/powerpoint/2010/main" val="61670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1000"/>
                                        <p:tgtEl>
                                          <p:spTgt spid="6">
                                            <p:txEl>
                                              <p:pRg st="1" end="1"/>
                                            </p:txEl>
                                          </p:spTgt>
                                        </p:tgtEl>
                                      </p:cBhvr>
                                    </p:animEffect>
                                    <p:anim calcmode="lin" valueType="num">
                                      <p:cBhvr>
                                        <p:cTn id="2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1000"/>
                                        <p:tgtEl>
                                          <p:spTgt spid="6">
                                            <p:txEl>
                                              <p:pRg st="2" end="2"/>
                                            </p:txEl>
                                          </p:spTgt>
                                        </p:tgtEl>
                                      </p:cBhvr>
                                    </p:animEffect>
                                    <p:anim calcmode="lin" valueType="num">
                                      <p:cBhvr>
                                        <p:cTn id="2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1000"/>
                                        <p:tgtEl>
                                          <p:spTgt spid="6">
                                            <p:txEl>
                                              <p:pRg st="3" end="3"/>
                                            </p:txEl>
                                          </p:spTgt>
                                        </p:tgtEl>
                                      </p:cBhvr>
                                    </p:animEffect>
                                    <p:anim calcmode="lin" valueType="num">
                                      <p:cBhvr>
                                        <p:cTn id="34"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3E50CE-EF95-4E0F-BF11-85A6D03C2862}"/>
              </a:ext>
            </a:extLst>
          </p:cNvPr>
          <p:cNvSpPr>
            <a:spLocks noGrp="1"/>
          </p:cNvSpPr>
          <p:nvPr>
            <p:ph type="title"/>
          </p:nvPr>
        </p:nvSpPr>
        <p:spPr>
          <a:xfrm>
            <a:off x="329112" y="2050597"/>
            <a:ext cx="6310839" cy="2245553"/>
          </a:xfrm>
        </p:spPr>
        <p:txBody>
          <a:bodyPr>
            <a:normAutofit/>
          </a:bodyPr>
          <a:lstStyle/>
          <a:p>
            <a:pPr>
              <a:lnSpc>
                <a:spcPct val="150000"/>
              </a:lnSpc>
            </a:pPr>
            <a:r>
              <a:rPr lang="en-US" dirty="0">
                <a:latin typeface="Algerian" panose="04020705040A02060702" pitchFamily="82" charset="0"/>
              </a:rPr>
              <a:t>          THANK YOU</a:t>
            </a:r>
            <a:br>
              <a:rPr lang="en-US" dirty="0">
                <a:latin typeface="Algerian" panose="04020705040A02060702" pitchFamily="82" charset="0"/>
              </a:rPr>
            </a:br>
            <a:r>
              <a:rPr lang="en-US" dirty="0">
                <a:latin typeface="Algerian" panose="04020705040A02060702" pitchFamily="82" charset="0"/>
              </a:rPr>
              <a:t>          </a:t>
            </a:r>
            <a:r>
              <a:rPr lang="en-US" dirty="0">
                <a:latin typeface="Bauhaus 93" panose="04030905020B02020C02" pitchFamily="82" charset="0"/>
              </a:rPr>
              <a:t>Any Queries?</a:t>
            </a:r>
          </a:p>
        </p:txBody>
      </p:sp>
      <p:pic>
        <p:nvPicPr>
          <p:cNvPr id="6" name="Picture 5">
            <a:extLst>
              <a:ext uri="{FF2B5EF4-FFF2-40B4-BE49-F238E27FC236}">
                <a16:creationId xmlns:a16="http://schemas.microsoft.com/office/drawing/2014/main" id="{19D79924-0153-487F-A6F4-9567D51AC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2273" y="1388511"/>
            <a:ext cx="4286042" cy="4286042"/>
          </a:xfrm>
          <a:prstGeom prst="rect">
            <a:avLst/>
          </a:prstGeom>
        </p:spPr>
      </p:pic>
    </p:spTree>
    <p:extLst>
      <p:ext uri="{BB962C8B-B14F-4D97-AF65-F5344CB8AC3E}">
        <p14:creationId xmlns:p14="http://schemas.microsoft.com/office/powerpoint/2010/main" val="349360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B4FAFB-08FF-40E6-A23F-CFD5A9D9944E}"/>
              </a:ext>
            </a:extLst>
          </p:cNvPr>
          <p:cNvSpPr>
            <a:spLocks noGrp="1"/>
          </p:cNvSpPr>
          <p:nvPr>
            <p:ph type="title"/>
          </p:nvPr>
        </p:nvSpPr>
        <p:spPr/>
        <p:txBody>
          <a:bodyPr/>
          <a:lstStyle/>
          <a:p>
            <a:r>
              <a:rPr lang="en-US" dirty="0">
                <a:latin typeface="Bauhaus 93" panose="04030905020B02020C02" pitchFamily="82" charset="0"/>
              </a:rPr>
              <a:t>PROBLEM STATEMENT</a:t>
            </a:r>
          </a:p>
        </p:txBody>
      </p:sp>
      <p:sp>
        <p:nvSpPr>
          <p:cNvPr id="4" name="Content Placeholder 3">
            <a:extLst>
              <a:ext uri="{FF2B5EF4-FFF2-40B4-BE49-F238E27FC236}">
                <a16:creationId xmlns:a16="http://schemas.microsoft.com/office/drawing/2014/main" id="{2400A80D-92EC-4FB0-919F-EA867CF4C760}"/>
              </a:ext>
            </a:extLst>
          </p:cNvPr>
          <p:cNvSpPr>
            <a:spLocks noGrp="1"/>
          </p:cNvSpPr>
          <p:nvPr>
            <p:ph idx="1"/>
          </p:nvPr>
        </p:nvSpPr>
        <p:spPr>
          <a:xfrm>
            <a:off x="1249017" y="1690688"/>
            <a:ext cx="9021418" cy="4100512"/>
          </a:xfrm>
        </p:spPr>
        <p:txBody>
          <a:bodyPr>
            <a:normAutofit/>
          </a:bodyPr>
          <a:lstStyle/>
          <a:p>
            <a:pPr>
              <a:lnSpc>
                <a:spcPct val="100000"/>
              </a:lnSpc>
            </a:pPr>
            <a:r>
              <a:rPr lang="en-US" dirty="0">
                <a:latin typeface="Berlin Sans FB Demi" panose="020E0802020502020306" pitchFamily="34" charset="0"/>
                <a:cs typeface="Aharoni" panose="02010803020104030203" pitchFamily="2" charset="-79"/>
              </a:rPr>
              <a:t>1.3</a:t>
            </a:r>
            <a:r>
              <a:rPr lang="en-US" dirty="0">
                <a:effectLst/>
                <a:latin typeface="Aharoni" panose="02010803020104030203" pitchFamily="2" charset="-79"/>
                <a:cs typeface="Aharoni" panose="02010803020104030203" pitchFamily="2" charset="-79"/>
              </a:rPr>
              <a:t> million people die each year as a result of road traffic accidents and </a:t>
            </a:r>
            <a:r>
              <a:rPr lang="en-US" b="0" i="0" dirty="0">
                <a:effectLst/>
                <a:latin typeface="Aharoni" panose="02010803020104030203" pitchFamily="2" charset="-79"/>
                <a:cs typeface="Aharoni" panose="02010803020104030203" pitchFamily="2" charset="-79"/>
              </a:rPr>
              <a:t>no-one helps you after a car crashed at any places.</a:t>
            </a:r>
            <a:r>
              <a:rPr lang="en-US" dirty="0">
                <a:latin typeface="Aharoni" panose="02010803020104030203" pitchFamily="2" charset="-79"/>
                <a:cs typeface="Aharoni" panose="02010803020104030203" pitchFamily="2" charset="-79"/>
              </a:rPr>
              <a:t> So in this project, </a:t>
            </a:r>
            <a:endParaRPr lang="en-US" b="0" i="0" dirty="0">
              <a:effectLst/>
              <a:latin typeface="Aharoni" panose="02010803020104030203" pitchFamily="2" charset="-79"/>
              <a:cs typeface="Aharoni" panose="02010803020104030203" pitchFamily="2" charset="-79"/>
            </a:endParaRPr>
          </a:p>
          <a:p>
            <a:r>
              <a:rPr lang="en-US" dirty="0">
                <a:latin typeface="Aharoni" panose="02010803020104030203" pitchFamily="2" charset="-79"/>
                <a:cs typeface="Aharoni" panose="02010803020104030203" pitchFamily="2" charset="-79"/>
              </a:rPr>
              <a:t>Avoid the accident using ultrasonic distance &amp; smoke sensor.</a:t>
            </a:r>
          </a:p>
          <a:p>
            <a:r>
              <a:rPr lang="en-US" dirty="0">
                <a:latin typeface="Aharoni" panose="02010803020104030203" pitchFamily="2" charset="-79"/>
                <a:cs typeface="Aharoni" panose="02010803020104030203" pitchFamily="2" charset="-79"/>
              </a:rPr>
              <a:t>Detect the accident and alert in </a:t>
            </a:r>
            <a:r>
              <a:rPr lang="en-US" dirty="0" err="1">
                <a:latin typeface="Aharoni" panose="02010803020104030203" pitchFamily="2" charset="-79"/>
                <a:cs typeface="Aharoni" panose="02010803020104030203" pitchFamily="2" charset="-79"/>
              </a:rPr>
              <a:t>sms</a:t>
            </a:r>
            <a:r>
              <a:rPr lang="en-US" dirty="0">
                <a:latin typeface="Aharoni" panose="02010803020104030203" pitchFamily="2" charset="-79"/>
                <a:cs typeface="Aharoni" panose="02010803020104030203" pitchFamily="2" charset="-79"/>
              </a:rPr>
              <a:t> of google map location and accident of time to your home, hospital or  </a:t>
            </a:r>
            <a:r>
              <a:rPr lang="en-US" dirty="0" err="1">
                <a:latin typeface="Aharoni" panose="02010803020104030203" pitchFamily="2" charset="-79"/>
                <a:cs typeface="Aharoni" panose="02010803020104030203" pitchFamily="2" charset="-79"/>
              </a:rPr>
              <a:t>etc</a:t>
            </a:r>
            <a:r>
              <a:rPr lang="en-US" dirty="0">
                <a:latin typeface="Aharoni" panose="02010803020104030203" pitchFamily="2" charset="-79"/>
                <a:cs typeface="Aharoni" panose="02010803020104030203" pitchFamily="2" charset="-79"/>
              </a:rPr>
              <a:t>…</a:t>
            </a:r>
            <a:endParaRPr lang="en-US" b="0" i="0" dirty="0">
              <a:effectLst/>
              <a:latin typeface="Aharoni" panose="02010803020104030203" pitchFamily="2" charset="-79"/>
              <a:cs typeface="Aharoni" panose="02010803020104030203" pitchFamily="2" charset="-79"/>
            </a:endParaRPr>
          </a:p>
          <a:p>
            <a:endParaRPr lang="en-US" b="0" i="0" dirty="0">
              <a:effectLst/>
              <a:latin typeface="Aharoni" panose="02010803020104030203" pitchFamily="2" charset="-79"/>
              <a:cs typeface="Aharoni" panose="02010803020104030203" pitchFamily="2" charset="-79"/>
            </a:endParaRPr>
          </a:p>
          <a:p>
            <a:pPr marL="0" indent="0">
              <a:buNone/>
            </a:pPr>
            <a:endParaRPr lang="en-US" dirty="0">
              <a:solidFill>
                <a:srgbClr val="BDC1C6"/>
              </a:solidFill>
              <a:effectLst/>
              <a:latin typeface="Aharoni" panose="02010803020104030203" pitchFamily="2" charset="-79"/>
              <a:cs typeface="Aharoni" panose="02010803020104030203" pitchFamily="2" charset="-79"/>
            </a:endParaRPr>
          </a:p>
          <a:p>
            <a:endParaRPr lang="en-US" dirty="0">
              <a:solidFill>
                <a:srgbClr val="BDC1C6"/>
              </a:solidFill>
              <a:effectLst/>
              <a:latin typeface="Aharoni" panose="02010803020104030203" pitchFamily="2" charset="-79"/>
              <a:cs typeface="Aharoni" panose="02010803020104030203" pitchFamily="2" charset="-79"/>
            </a:endParaRPr>
          </a:p>
          <a:p>
            <a:endParaRPr lang="en-US"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1033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1000"/>
                                        <p:tgtEl>
                                          <p:spTgt spid="4">
                                            <p:txEl>
                                              <p:pRg st="2" end="2"/>
                                            </p:txEl>
                                          </p:spTgt>
                                        </p:tgtEl>
                                      </p:cBhvr>
                                    </p:animEffect>
                                    <p:anim calcmode="lin" valueType="num">
                                      <p:cBhvr>
                                        <p:cTn id="2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2E46-E9D9-41F1-98CA-0B4D0E3C52D9}"/>
              </a:ext>
            </a:extLst>
          </p:cNvPr>
          <p:cNvSpPr>
            <a:spLocks noGrp="1"/>
          </p:cNvSpPr>
          <p:nvPr>
            <p:ph type="title"/>
          </p:nvPr>
        </p:nvSpPr>
        <p:spPr/>
        <p:txBody>
          <a:bodyPr/>
          <a:lstStyle/>
          <a:p>
            <a:r>
              <a:rPr lang="en-US" dirty="0">
                <a:latin typeface="Bauhaus 93" panose="04030905020B02020C02" pitchFamily="82" charset="0"/>
              </a:rPr>
              <a:t>MAIN OBJECTIVE:</a:t>
            </a:r>
          </a:p>
        </p:txBody>
      </p:sp>
      <p:sp>
        <p:nvSpPr>
          <p:cNvPr id="3" name="Content Placeholder 2">
            <a:extLst>
              <a:ext uri="{FF2B5EF4-FFF2-40B4-BE49-F238E27FC236}">
                <a16:creationId xmlns:a16="http://schemas.microsoft.com/office/drawing/2014/main" id="{05A5BA55-5140-4152-9E5C-4B67E5D367C0}"/>
              </a:ext>
            </a:extLst>
          </p:cNvPr>
          <p:cNvSpPr>
            <a:spLocks noGrp="1"/>
          </p:cNvSpPr>
          <p:nvPr>
            <p:ph idx="1"/>
          </p:nvPr>
        </p:nvSpPr>
        <p:spPr>
          <a:xfrm>
            <a:off x="1275522" y="1685098"/>
            <a:ext cx="8279295" cy="4351338"/>
          </a:xfrm>
        </p:spPr>
        <p:txBody>
          <a:bodyPr/>
          <a:lstStyle/>
          <a:p>
            <a:r>
              <a:rPr lang="en-US" dirty="0">
                <a:effectLst/>
                <a:latin typeface="Aharoni" panose="02010803020104030203" pitchFamily="2" charset="-79"/>
                <a:ea typeface="Times New Roman" panose="02020603050405020304" pitchFamily="18" charset="0"/>
                <a:cs typeface="Aharoni" panose="02010803020104030203" pitchFamily="2" charset="-79"/>
              </a:rPr>
              <a:t>Over </a:t>
            </a:r>
            <a:r>
              <a:rPr lang="en-US" b="1" dirty="0">
                <a:effectLst/>
                <a:latin typeface="Berlin Sans FB Demi" panose="020E0802020502020306" pitchFamily="34" charset="0"/>
                <a:ea typeface="Times New Roman" panose="02020603050405020304" pitchFamily="18" charset="0"/>
                <a:cs typeface="Aharoni" panose="02010803020104030203" pitchFamily="2" charset="-79"/>
              </a:rPr>
              <a:t>70% </a:t>
            </a:r>
            <a:r>
              <a:rPr lang="en-US" dirty="0">
                <a:effectLst/>
                <a:latin typeface="Aharoni" panose="02010803020104030203" pitchFamily="2" charset="-79"/>
                <a:ea typeface="Times New Roman" panose="02020603050405020304" pitchFamily="18" charset="0"/>
                <a:cs typeface="Aharoni" panose="02010803020104030203" pitchFamily="2" charset="-79"/>
              </a:rPr>
              <a:t>of  accidents can be avoided. So main objective in this project,</a:t>
            </a:r>
          </a:p>
          <a:p>
            <a:r>
              <a:rPr lang="en-US" dirty="0">
                <a:latin typeface="Aharoni" panose="02010803020104030203" pitchFamily="2" charset="-79"/>
                <a:ea typeface="Times New Roman" panose="02020603050405020304" pitchFamily="18" charset="0"/>
                <a:cs typeface="Aharoni" panose="02010803020104030203" pitchFamily="2" charset="-79"/>
              </a:rPr>
              <a:t>Reduce the count of Accidents.</a:t>
            </a:r>
          </a:p>
          <a:p>
            <a:r>
              <a:rPr lang="en-US" b="1" dirty="0">
                <a:solidFill>
                  <a:srgbClr val="BDC1C6"/>
                </a:solidFill>
                <a:latin typeface="Aharoni" panose="02010803020104030203" pitchFamily="2" charset="-79"/>
                <a:cs typeface="Aharoni" panose="02010803020104030203" pitchFamily="2" charset="-79"/>
              </a:rPr>
              <a:t>R</a:t>
            </a:r>
            <a:r>
              <a:rPr lang="en-US" b="1" i="0" dirty="0">
                <a:effectLst/>
                <a:latin typeface="Aharoni" panose="02010803020104030203" pitchFamily="2" charset="-79"/>
                <a:cs typeface="Aharoni" panose="02010803020104030203" pitchFamily="2" charset="-79"/>
              </a:rPr>
              <a:t>escuing people in accidents.</a:t>
            </a:r>
          </a:p>
          <a:p>
            <a:r>
              <a:rPr lang="en-US" dirty="0">
                <a:latin typeface="Aharoni" panose="02010803020104030203" pitchFamily="2" charset="-79"/>
                <a:ea typeface="Times New Roman" panose="02020603050405020304" pitchFamily="18" charset="0"/>
                <a:cs typeface="Aharoni" panose="02010803020104030203" pitchFamily="2" charset="-79"/>
              </a:rPr>
              <a:t>H</a:t>
            </a:r>
            <a:r>
              <a:rPr lang="en-US" dirty="0">
                <a:effectLst/>
                <a:latin typeface="Aharoni" panose="02010803020104030203" pitchFamily="2" charset="-79"/>
                <a:ea typeface="Times New Roman" panose="02020603050405020304" pitchFamily="18" charset="0"/>
                <a:cs typeface="Aharoni" panose="02010803020104030203" pitchFamily="2" charset="-79"/>
              </a:rPr>
              <a:t>ereafter no accidents in globally.</a:t>
            </a:r>
          </a:p>
          <a:p>
            <a:r>
              <a:rPr lang="en-US" dirty="0">
                <a:latin typeface="Aharoni" panose="02010803020104030203" pitchFamily="2" charset="-79"/>
                <a:cs typeface="Aharoni" panose="02010803020104030203" pitchFamily="2" charset="-79"/>
              </a:rPr>
              <a:t>They may get minor injuries, But their lives will be saved.</a:t>
            </a:r>
            <a:endParaRPr lang="en-US" dirty="0">
              <a:effectLst/>
              <a:latin typeface="Aharoni" panose="02010803020104030203" pitchFamily="2" charset="-79"/>
              <a:ea typeface="Times New Roman" panose="02020603050405020304" pitchFamily="18" charset="0"/>
              <a:cs typeface="Aharoni" panose="02010803020104030203" pitchFamily="2" charset="-79"/>
            </a:endParaRPr>
          </a:p>
          <a:p>
            <a:endParaRPr lang="en-US" dirty="0"/>
          </a:p>
        </p:txBody>
      </p:sp>
    </p:spTree>
    <p:extLst>
      <p:ext uri="{BB962C8B-B14F-4D97-AF65-F5344CB8AC3E}">
        <p14:creationId xmlns:p14="http://schemas.microsoft.com/office/powerpoint/2010/main" val="28806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77EA3-B426-40DF-B22A-283718C9CFF1}"/>
              </a:ext>
            </a:extLst>
          </p:cNvPr>
          <p:cNvSpPr>
            <a:spLocks noGrp="1"/>
          </p:cNvSpPr>
          <p:nvPr>
            <p:ph type="title"/>
          </p:nvPr>
        </p:nvSpPr>
        <p:spPr/>
        <p:txBody>
          <a:bodyPr/>
          <a:lstStyle/>
          <a:p>
            <a:r>
              <a:rPr lang="en-US" dirty="0">
                <a:latin typeface="Bauhaus 93" panose="04030905020B02020C02" pitchFamily="82" charset="0"/>
              </a:rPr>
              <a:t>METHODOLOGY</a:t>
            </a:r>
          </a:p>
        </p:txBody>
      </p:sp>
      <p:sp>
        <p:nvSpPr>
          <p:cNvPr id="3" name="Content Placeholder 2">
            <a:extLst>
              <a:ext uri="{FF2B5EF4-FFF2-40B4-BE49-F238E27FC236}">
                <a16:creationId xmlns:a16="http://schemas.microsoft.com/office/drawing/2014/main" id="{DFADA592-76EA-4695-A5A2-4ECDA62B1C7D}"/>
              </a:ext>
            </a:extLst>
          </p:cNvPr>
          <p:cNvSpPr>
            <a:spLocks noGrp="1"/>
          </p:cNvSpPr>
          <p:nvPr>
            <p:ph idx="1"/>
          </p:nvPr>
        </p:nvSpPr>
        <p:spPr>
          <a:xfrm>
            <a:off x="1196008" y="1690688"/>
            <a:ext cx="8478079" cy="4351338"/>
          </a:xfrm>
        </p:spPr>
        <p:txBody>
          <a:bodyPr>
            <a:normAutofit fontScale="92500"/>
          </a:bodyPr>
          <a:lstStyle/>
          <a:p>
            <a:r>
              <a:rPr lang="en-US" dirty="0">
                <a:effectLst/>
                <a:latin typeface="Aharoni" panose="02010803020104030203" pitchFamily="2" charset="-79"/>
                <a:ea typeface="Times New Roman" panose="02020603050405020304" pitchFamily="18" charset="0"/>
                <a:cs typeface="Aharoni" panose="02010803020104030203" pitchFamily="2" charset="-79"/>
              </a:rPr>
              <a:t>In the accident avoid system, using Accelerometer namely ADXL</a:t>
            </a:r>
            <a:r>
              <a:rPr lang="en-US" sz="3000" dirty="0">
                <a:effectLst/>
                <a:latin typeface="Berlin Sans FB Demi" panose="020E0802020502020306" pitchFamily="34" charset="0"/>
                <a:ea typeface="Times New Roman" panose="02020603050405020304" pitchFamily="18" charset="0"/>
                <a:cs typeface="Aharoni" panose="02010803020104030203" pitchFamily="2" charset="-79"/>
              </a:rPr>
              <a:t>335</a:t>
            </a:r>
            <a:r>
              <a:rPr lang="en-US" dirty="0">
                <a:effectLst/>
                <a:latin typeface="Aharoni" panose="02010803020104030203" pitchFamily="2" charset="-79"/>
                <a:ea typeface="Times New Roman" panose="02020603050405020304" pitchFamily="18" charset="0"/>
                <a:cs typeface="Aharoni" panose="02010803020104030203" pitchFamily="2" charset="-79"/>
              </a:rPr>
              <a:t> is used for detecting accident or sudden change in any axis. GPS Receiver is used for detecting coordinates of the vehicle, GSM module is used for sending the alert SMS with the coordinates and the link to Google Map.</a:t>
            </a:r>
          </a:p>
          <a:p>
            <a:r>
              <a:rPr lang="en-US" dirty="0">
                <a:effectLst/>
                <a:latin typeface="Aharoni" panose="02010803020104030203" pitchFamily="2" charset="-79"/>
                <a:ea typeface="Times New Roman" panose="02020603050405020304" pitchFamily="18" charset="0"/>
                <a:cs typeface="Aharoni" panose="02010803020104030203" pitchFamily="2" charset="-79"/>
              </a:rPr>
              <a:t>Ultrasonic sensor sense the opposite any vehicle or objects then the DC motor turn Anticlockwise direction in 4 seconds only. </a:t>
            </a:r>
          </a:p>
          <a:p>
            <a:r>
              <a:rPr lang="en-US" dirty="0">
                <a:effectLst/>
                <a:latin typeface="Aharoni" panose="02010803020104030203" pitchFamily="2" charset="-79"/>
                <a:ea typeface="Times New Roman" panose="02020603050405020304" pitchFamily="18" charset="0"/>
                <a:cs typeface="Aharoni" panose="02010803020104030203" pitchFamily="2" charset="-79"/>
              </a:rPr>
              <a:t>Smoke sensor sense the smoke then the DC motor is stopped.</a:t>
            </a:r>
            <a:endParaRPr lang="en-US" dirty="0">
              <a:effectLst/>
              <a:latin typeface="Aharoni" panose="02010803020104030203" pitchFamily="2" charset="-79"/>
              <a:ea typeface="Calibri" panose="020F0502020204030204" pitchFamily="34" charset="0"/>
              <a:cs typeface="Aharoni" panose="02010803020104030203" pitchFamily="2" charset="-79"/>
            </a:endParaRPr>
          </a:p>
          <a:p>
            <a:endParaRPr lang="en-US" dirty="0"/>
          </a:p>
        </p:txBody>
      </p:sp>
    </p:spTree>
    <p:extLst>
      <p:ext uri="{BB962C8B-B14F-4D97-AF65-F5344CB8AC3E}">
        <p14:creationId xmlns:p14="http://schemas.microsoft.com/office/powerpoint/2010/main" val="20843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2C26-610B-4C7E-A7D8-E80AB638430B}"/>
              </a:ext>
            </a:extLst>
          </p:cNvPr>
          <p:cNvSpPr>
            <a:spLocks noGrp="1"/>
          </p:cNvSpPr>
          <p:nvPr>
            <p:ph type="title"/>
          </p:nvPr>
        </p:nvSpPr>
        <p:spPr/>
        <p:txBody>
          <a:bodyPr/>
          <a:lstStyle/>
          <a:p>
            <a:r>
              <a:rPr lang="en-US" dirty="0">
                <a:latin typeface="Bauhaus 93" panose="04030905020B02020C02" pitchFamily="82" charset="0"/>
              </a:rPr>
              <a:t>LITERATURE SURVEY</a:t>
            </a:r>
          </a:p>
        </p:txBody>
      </p:sp>
      <p:graphicFrame>
        <p:nvGraphicFramePr>
          <p:cNvPr id="3" name="Table 3">
            <a:extLst>
              <a:ext uri="{FF2B5EF4-FFF2-40B4-BE49-F238E27FC236}">
                <a16:creationId xmlns:a16="http://schemas.microsoft.com/office/drawing/2014/main" id="{19AFA99D-A073-4708-B51A-032B1D8C6DC3}"/>
              </a:ext>
            </a:extLst>
          </p:cNvPr>
          <p:cNvGraphicFramePr>
            <a:graphicFrameLocks noGrp="1"/>
          </p:cNvGraphicFramePr>
          <p:nvPr>
            <p:extLst>
              <p:ext uri="{D42A27DB-BD31-4B8C-83A1-F6EECF244321}">
                <p14:modId xmlns:p14="http://schemas.microsoft.com/office/powerpoint/2010/main" val="2550227685"/>
              </p:ext>
            </p:extLst>
          </p:nvPr>
        </p:nvGraphicFramePr>
        <p:xfrm>
          <a:off x="1250120" y="1690688"/>
          <a:ext cx="10103679" cy="4389120"/>
        </p:xfrm>
        <a:graphic>
          <a:graphicData uri="http://schemas.openxmlformats.org/drawingml/2006/table">
            <a:tbl>
              <a:tblPr firstRow="1" bandRow="1">
                <a:tableStyleId>{5C22544A-7EE6-4342-B048-85BDC9FD1C3A}</a:tableStyleId>
              </a:tblPr>
              <a:tblGrid>
                <a:gridCol w="1693681">
                  <a:extLst>
                    <a:ext uri="{9D8B030D-6E8A-4147-A177-3AD203B41FA5}">
                      <a16:colId xmlns:a16="http://schemas.microsoft.com/office/drawing/2014/main" val="4221354079"/>
                    </a:ext>
                  </a:extLst>
                </a:gridCol>
                <a:gridCol w="1226458">
                  <a:extLst>
                    <a:ext uri="{9D8B030D-6E8A-4147-A177-3AD203B41FA5}">
                      <a16:colId xmlns:a16="http://schemas.microsoft.com/office/drawing/2014/main" val="3710881115"/>
                    </a:ext>
                  </a:extLst>
                </a:gridCol>
                <a:gridCol w="2021634">
                  <a:extLst>
                    <a:ext uri="{9D8B030D-6E8A-4147-A177-3AD203B41FA5}">
                      <a16:colId xmlns:a16="http://schemas.microsoft.com/office/drawing/2014/main" val="2601167167"/>
                    </a:ext>
                  </a:extLst>
                </a:gridCol>
                <a:gridCol w="1846426">
                  <a:extLst>
                    <a:ext uri="{9D8B030D-6E8A-4147-A177-3AD203B41FA5}">
                      <a16:colId xmlns:a16="http://schemas.microsoft.com/office/drawing/2014/main" val="3156985490"/>
                    </a:ext>
                  </a:extLst>
                </a:gridCol>
                <a:gridCol w="3315480">
                  <a:extLst>
                    <a:ext uri="{9D8B030D-6E8A-4147-A177-3AD203B41FA5}">
                      <a16:colId xmlns:a16="http://schemas.microsoft.com/office/drawing/2014/main" val="1958340095"/>
                    </a:ext>
                  </a:extLst>
                </a:gridCol>
              </a:tblGrid>
              <a:tr h="309963">
                <a:tc>
                  <a:txBody>
                    <a:bodyPr/>
                    <a:lstStyle/>
                    <a:p>
                      <a:r>
                        <a:rPr lang="en-US" dirty="0"/>
                        <a:t>          Name</a:t>
                      </a:r>
                    </a:p>
                  </a:txBody>
                  <a:tcPr/>
                </a:tc>
                <a:tc>
                  <a:txBody>
                    <a:bodyPr/>
                    <a:lstStyle/>
                    <a:p>
                      <a:r>
                        <a:rPr lang="en-US" dirty="0"/>
                        <a:t>  Publisher</a:t>
                      </a:r>
                    </a:p>
                  </a:txBody>
                  <a:tcPr/>
                </a:tc>
                <a:tc>
                  <a:txBody>
                    <a:bodyPr/>
                    <a:lstStyle/>
                    <a:p>
                      <a:r>
                        <a:rPr lang="en-US" dirty="0"/>
                        <a:t>Year of Publication</a:t>
                      </a:r>
                    </a:p>
                  </a:txBody>
                  <a:tcPr/>
                </a:tc>
                <a:tc>
                  <a:txBody>
                    <a:bodyPr/>
                    <a:lstStyle/>
                    <a:p>
                      <a:r>
                        <a:rPr lang="en-US" dirty="0"/>
                        <a:t>         Authors</a:t>
                      </a:r>
                    </a:p>
                  </a:txBody>
                  <a:tcPr/>
                </a:tc>
                <a:tc>
                  <a:txBody>
                    <a:bodyPr/>
                    <a:lstStyle/>
                    <a:p>
                      <a:r>
                        <a:rPr lang="en-US" dirty="0"/>
                        <a:t>         Abstract</a:t>
                      </a:r>
                    </a:p>
                  </a:txBody>
                  <a:tcPr/>
                </a:tc>
                <a:extLst>
                  <a:ext uri="{0D108BD9-81ED-4DB2-BD59-A6C34878D82A}">
                    <a16:rowId xmlns:a16="http://schemas.microsoft.com/office/drawing/2014/main" val="9546624"/>
                  </a:ext>
                </a:extLst>
              </a:tr>
              <a:tr h="17047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IOT Based Automatic Vehicle Accident Alert System</a:t>
                      </a:r>
                    </a:p>
                  </a:txBody>
                  <a:tcPr/>
                </a:tc>
                <a:tc>
                  <a:txBody>
                    <a:bodyPr/>
                    <a:lstStyle/>
                    <a:p>
                      <a:r>
                        <a:rPr lang="en-US" dirty="0"/>
                        <a:t>      IEEE</a:t>
                      </a:r>
                    </a:p>
                  </a:txBody>
                  <a:tcPr/>
                </a:tc>
                <a:tc>
                  <a:txBody>
                    <a:bodyPr/>
                    <a:lstStyle/>
                    <a:p>
                      <a:r>
                        <a:rPr lang="en-US" dirty="0"/>
                        <a:t>          2020</a:t>
                      </a:r>
                    </a:p>
                  </a:txBody>
                  <a:tcPr/>
                </a:tc>
                <a:tc>
                  <a:txBody>
                    <a:bodyPr/>
                    <a:lstStyle/>
                    <a:p>
                      <a:r>
                        <a:rPr lang="en-US" dirty="0"/>
                        <a:t>Aleem </a:t>
                      </a:r>
                      <a:r>
                        <a:rPr lang="en-US" dirty="0" err="1"/>
                        <a:t>ali</a:t>
                      </a:r>
                      <a:r>
                        <a:rPr lang="en-US" dirty="0"/>
                        <a:t>, </a:t>
                      </a:r>
                      <a:r>
                        <a:rPr lang="en-US" dirty="0" err="1"/>
                        <a:t>asif</a:t>
                      </a:r>
                      <a:r>
                        <a:rPr lang="en-US" dirty="0"/>
                        <a:t> </a:t>
                      </a:r>
                      <a:r>
                        <a:rPr lang="en-US" dirty="0" err="1"/>
                        <a:t>ali</a:t>
                      </a:r>
                      <a:r>
                        <a:rPr lang="en-US" dirty="0"/>
                        <a:t>,</a:t>
                      </a:r>
                    </a:p>
                    <a:p>
                      <a:r>
                        <a:rPr lang="en-US" dirty="0" err="1"/>
                        <a:t>Nazia</a:t>
                      </a:r>
                      <a:r>
                        <a:rPr lang="en-US" dirty="0"/>
                        <a:t> Parveen </a:t>
                      </a:r>
                    </a:p>
                  </a:txBody>
                  <a:tcPr/>
                </a:tc>
                <a:tc>
                  <a:txBody>
                    <a:bodyPr/>
                    <a:lstStyle/>
                    <a:p>
                      <a:r>
                        <a:rPr lang="en-US" sz="1800" b="0" i="0" kern="1200" dirty="0">
                          <a:solidFill>
                            <a:schemeClr val="dk1"/>
                          </a:solidFill>
                          <a:effectLst/>
                          <a:latin typeface="+mn-lt"/>
                          <a:ea typeface="+mn-ea"/>
                          <a:cs typeface="+mn-cs"/>
                        </a:rPr>
                        <a:t> accelerometer if the values of x, y and z parameters are extra than the defined values than it 's going to set situation to proper and the code written for initiating the intimation and SMS alert gets executed. </a:t>
                      </a:r>
                      <a:endParaRPr lang="en-US" dirty="0"/>
                    </a:p>
                  </a:txBody>
                  <a:tcPr/>
                </a:tc>
                <a:extLst>
                  <a:ext uri="{0D108BD9-81ED-4DB2-BD59-A6C34878D82A}">
                    <a16:rowId xmlns:a16="http://schemas.microsoft.com/office/drawing/2014/main" val="3140337827"/>
                  </a:ext>
                </a:extLst>
              </a:tr>
              <a:tr h="3099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Microcontroller based Intelligent Braking System in Electric Scooters</a:t>
                      </a:r>
                    </a:p>
                    <a:p>
                      <a:endParaRPr lang="en-US" dirty="0"/>
                    </a:p>
                  </a:txBody>
                  <a:tcPr/>
                </a:tc>
                <a:tc>
                  <a:txBody>
                    <a:bodyPr/>
                    <a:lstStyle/>
                    <a:p>
                      <a:r>
                        <a:rPr lang="en-US" dirty="0"/>
                        <a:t>     IEEE</a:t>
                      </a:r>
                    </a:p>
                  </a:txBody>
                  <a:tcPr/>
                </a:tc>
                <a:tc>
                  <a:txBody>
                    <a:bodyPr/>
                    <a:lstStyle/>
                    <a:p>
                      <a:r>
                        <a:rPr lang="en-US" dirty="0"/>
                        <a:t>         2020</a:t>
                      </a:r>
                    </a:p>
                  </a:txBody>
                  <a:tcPr/>
                </a:tc>
                <a:tc>
                  <a:txBody>
                    <a:bodyPr/>
                    <a:lstStyle/>
                    <a:p>
                      <a:r>
                        <a:rPr lang="en-US" dirty="0"/>
                        <a:t>Deepak Praveen,</a:t>
                      </a:r>
                    </a:p>
                    <a:p>
                      <a:r>
                        <a:rPr lang="en-US" dirty="0"/>
                        <a:t>Hemanth </a:t>
                      </a:r>
                      <a:r>
                        <a:rPr lang="en-US" dirty="0" err="1"/>
                        <a:t>kumar</a:t>
                      </a:r>
                      <a:r>
                        <a:rPr lang="en-US" dirty="0"/>
                        <a:t>, </a:t>
                      </a:r>
                    </a:p>
                    <a:p>
                      <a:r>
                        <a:rPr lang="en-US" dirty="0"/>
                        <a:t>Raja </a:t>
                      </a:r>
                      <a:r>
                        <a:rPr lang="en-US" dirty="0" err="1"/>
                        <a:t>Sree</a:t>
                      </a:r>
                      <a:endParaRPr lang="en-US" dirty="0"/>
                    </a:p>
                  </a:txBody>
                  <a:tcPr/>
                </a:tc>
                <a:tc>
                  <a:txBody>
                    <a:bodyPr/>
                    <a:lstStyle/>
                    <a:p>
                      <a:r>
                        <a:rPr lang="en-US" sz="1800" b="0" i="0" kern="1200" dirty="0">
                          <a:solidFill>
                            <a:schemeClr val="dk1"/>
                          </a:solidFill>
                          <a:effectLst/>
                          <a:latin typeface="+mn-lt"/>
                          <a:ea typeface="+mn-ea"/>
                          <a:cs typeface="+mn-cs"/>
                        </a:rPr>
                        <a:t>the use of ultrasonic sensors, it appropriately detects the fast approaching obstacles in front of the scooter. Continually, the received signals are used by the microcontroller to proceed the further braking action.</a:t>
                      </a:r>
                      <a:endParaRPr lang="en-US" dirty="0"/>
                    </a:p>
                  </a:txBody>
                  <a:tcPr/>
                </a:tc>
                <a:extLst>
                  <a:ext uri="{0D108BD9-81ED-4DB2-BD59-A6C34878D82A}">
                    <a16:rowId xmlns:a16="http://schemas.microsoft.com/office/drawing/2014/main" val="788807674"/>
                  </a:ext>
                </a:extLst>
              </a:tr>
            </a:tbl>
          </a:graphicData>
        </a:graphic>
      </p:graphicFrame>
    </p:spTree>
    <p:extLst>
      <p:ext uri="{BB962C8B-B14F-4D97-AF65-F5344CB8AC3E}">
        <p14:creationId xmlns:p14="http://schemas.microsoft.com/office/powerpoint/2010/main" val="50234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08ECD-89D8-4A03-8BE6-39D8FC74C49D}"/>
              </a:ext>
            </a:extLst>
          </p:cNvPr>
          <p:cNvSpPr>
            <a:spLocks noGrp="1"/>
          </p:cNvSpPr>
          <p:nvPr>
            <p:ph type="title"/>
          </p:nvPr>
        </p:nvSpPr>
        <p:spPr/>
        <p:txBody>
          <a:bodyPr/>
          <a:lstStyle/>
          <a:p>
            <a:r>
              <a:rPr lang="en-US" dirty="0">
                <a:latin typeface="Bauhaus 93" panose="04030905020B02020C02" pitchFamily="82" charset="0"/>
              </a:rPr>
              <a:t>COMPONENTS REQUIRED</a:t>
            </a:r>
          </a:p>
        </p:txBody>
      </p:sp>
      <p:sp>
        <p:nvSpPr>
          <p:cNvPr id="3" name="Content Placeholder 2">
            <a:extLst>
              <a:ext uri="{FF2B5EF4-FFF2-40B4-BE49-F238E27FC236}">
                <a16:creationId xmlns:a16="http://schemas.microsoft.com/office/drawing/2014/main" id="{4AA961E8-8AB7-4FC6-BDB8-644652CD7E8E}"/>
              </a:ext>
            </a:extLst>
          </p:cNvPr>
          <p:cNvSpPr>
            <a:spLocks noGrp="1"/>
          </p:cNvSpPr>
          <p:nvPr>
            <p:ph idx="1"/>
          </p:nvPr>
        </p:nvSpPr>
        <p:spPr>
          <a:xfrm>
            <a:off x="1209261" y="1690688"/>
            <a:ext cx="7682948" cy="4351338"/>
          </a:xfrm>
        </p:spPr>
        <p:txBody>
          <a:bodyPr/>
          <a:lstStyle/>
          <a:p>
            <a:pPr>
              <a:buFont typeface="Wingdings" panose="05000000000000000000" pitchFamily="2" charset="2"/>
              <a:buChar char="Ø"/>
            </a:pPr>
            <a:r>
              <a:rPr lang="en-US" sz="2400" b="1" dirty="0">
                <a:effectLst/>
                <a:latin typeface="Aharoni" panose="02010803020104030203" pitchFamily="2" charset="-79"/>
                <a:ea typeface="Times New Roman" panose="02020603050405020304" pitchFamily="18" charset="0"/>
                <a:cs typeface="Aharoni" panose="02010803020104030203" pitchFamily="2" charset="-79"/>
              </a:rPr>
              <a:t>Arduino UNO</a:t>
            </a:r>
            <a:endParaRPr lang="en-US" sz="2400" dirty="0">
              <a:effectLst/>
              <a:latin typeface="Aharoni" panose="02010803020104030203" pitchFamily="2" charset="-79"/>
              <a:ea typeface="Calibri" panose="020F0502020204030204" pitchFamily="34" charset="0"/>
              <a:cs typeface="Aharoni" panose="02010803020104030203" pitchFamily="2" charset="-79"/>
            </a:endParaRPr>
          </a:p>
          <a:p>
            <a:pPr>
              <a:buFont typeface="Wingdings" panose="05000000000000000000" pitchFamily="2" charset="2"/>
              <a:buChar char="Ø"/>
            </a:pPr>
            <a:r>
              <a:rPr lang="en-US" sz="2400" b="1" dirty="0">
                <a:effectLst/>
                <a:latin typeface="Aharoni" panose="02010803020104030203" pitchFamily="2" charset="-79"/>
                <a:ea typeface="Times New Roman" panose="02020603050405020304" pitchFamily="18" charset="0"/>
                <a:cs typeface="Aharoni" panose="02010803020104030203" pitchFamily="2" charset="-79"/>
              </a:rPr>
              <a:t>GPS Module </a:t>
            </a:r>
            <a:r>
              <a:rPr lang="en-US" sz="2400" b="1" dirty="0">
                <a:effectLst/>
                <a:latin typeface="Berlin Sans FB Demi" panose="020E0802020502020306" pitchFamily="34" charset="0"/>
                <a:ea typeface="Times New Roman" panose="02020603050405020304" pitchFamily="18" charset="0"/>
                <a:cs typeface="Aharoni" panose="02010803020104030203" pitchFamily="2" charset="-79"/>
              </a:rPr>
              <a:t>(U-</a:t>
            </a:r>
            <a:r>
              <a:rPr lang="en-US" sz="2400" b="1" dirty="0" err="1">
                <a:effectLst/>
                <a:latin typeface="Berlin Sans FB Demi" panose="020E0802020502020306" pitchFamily="34" charset="0"/>
                <a:ea typeface="Times New Roman" panose="02020603050405020304" pitchFamily="18" charset="0"/>
                <a:cs typeface="Aharoni" panose="02010803020104030203" pitchFamily="2" charset="-79"/>
              </a:rPr>
              <a:t>blox</a:t>
            </a:r>
            <a:r>
              <a:rPr lang="en-US" sz="2400" b="1" dirty="0">
                <a:effectLst/>
                <a:latin typeface="Berlin Sans FB Demi" panose="020E0802020502020306" pitchFamily="34" charset="0"/>
                <a:ea typeface="Times New Roman" panose="02020603050405020304" pitchFamily="18" charset="0"/>
                <a:cs typeface="Aharoni" panose="02010803020104030203" pitchFamily="2" charset="-79"/>
              </a:rPr>
              <a:t> 6m NEO)</a:t>
            </a:r>
            <a:endParaRPr lang="en-US" sz="2400" dirty="0">
              <a:effectLst/>
              <a:latin typeface="Berlin Sans FB Demi" panose="020E0802020502020306" pitchFamily="34" charset="0"/>
              <a:ea typeface="Calibri" panose="020F0502020204030204" pitchFamily="34" charset="0"/>
              <a:cs typeface="Aharoni" panose="02010803020104030203" pitchFamily="2" charset="-79"/>
            </a:endParaRPr>
          </a:p>
          <a:p>
            <a:pPr>
              <a:buFont typeface="Wingdings" panose="05000000000000000000" pitchFamily="2" charset="2"/>
              <a:buChar char="Ø"/>
            </a:pPr>
            <a:r>
              <a:rPr lang="en-US" sz="2400" b="1" dirty="0">
                <a:effectLst/>
                <a:latin typeface="Aharoni" panose="02010803020104030203" pitchFamily="2" charset="-79"/>
                <a:ea typeface="Times New Roman" panose="02020603050405020304" pitchFamily="18" charset="0"/>
                <a:cs typeface="Aharoni" panose="02010803020104030203" pitchFamily="2" charset="-79"/>
              </a:rPr>
              <a:t>Triple axis Accelerometer </a:t>
            </a:r>
            <a:r>
              <a:rPr lang="en-US" sz="2400" b="1" dirty="0">
                <a:effectLst/>
                <a:latin typeface="Berlin Sans FB Demi" panose="020E0802020502020306" pitchFamily="34" charset="0"/>
                <a:ea typeface="Times New Roman" panose="02020603050405020304" pitchFamily="18" charset="0"/>
                <a:cs typeface="Aharoni" panose="02010803020104030203" pitchFamily="2" charset="-79"/>
              </a:rPr>
              <a:t>(ADXL345)</a:t>
            </a:r>
            <a:endParaRPr lang="en-US" sz="2400" dirty="0">
              <a:effectLst/>
              <a:latin typeface="Berlin Sans FB Demi" panose="020E0802020502020306" pitchFamily="34" charset="0"/>
              <a:ea typeface="Calibri" panose="020F0502020204030204" pitchFamily="34" charset="0"/>
              <a:cs typeface="Aharoni" panose="02010803020104030203" pitchFamily="2" charset="-79"/>
            </a:endParaRPr>
          </a:p>
          <a:p>
            <a:pPr>
              <a:buFont typeface="Wingdings" panose="05000000000000000000" pitchFamily="2" charset="2"/>
              <a:buChar char="Ø"/>
            </a:pPr>
            <a:r>
              <a:rPr lang="en-US" sz="2400" b="1" dirty="0">
                <a:effectLst/>
                <a:latin typeface="Aharoni" panose="02010803020104030203" pitchFamily="2" charset="-79"/>
                <a:ea typeface="Times New Roman" panose="02020603050405020304" pitchFamily="18" charset="0"/>
                <a:cs typeface="Aharoni" panose="02010803020104030203" pitchFamily="2" charset="-79"/>
              </a:rPr>
              <a:t>Sim</a:t>
            </a:r>
            <a:r>
              <a:rPr lang="en-US" sz="2400" b="1" dirty="0">
                <a:effectLst/>
                <a:latin typeface="Berlin Sans FB Demi" panose="020E0802020502020306" pitchFamily="34" charset="0"/>
                <a:ea typeface="Times New Roman" panose="02020603050405020304" pitchFamily="18" charset="0"/>
                <a:cs typeface="Aharoni" panose="02010803020104030203" pitchFamily="2" charset="-79"/>
              </a:rPr>
              <a:t>800</a:t>
            </a:r>
            <a:r>
              <a:rPr lang="en-US" sz="2400" b="1" dirty="0">
                <a:effectLst/>
                <a:latin typeface="Aharoni" panose="02010803020104030203" pitchFamily="2" charset="-79"/>
                <a:ea typeface="Times New Roman" panose="02020603050405020304" pitchFamily="18" charset="0"/>
                <a:cs typeface="Aharoni" panose="02010803020104030203" pitchFamily="2" charset="-79"/>
              </a:rPr>
              <a:t> Quad Band GSM/GPRS</a:t>
            </a:r>
            <a:endParaRPr lang="en-US" sz="2400" dirty="0">
              <a:effectLst/>
              <a:latin typeface="Aharoni" panose="02010803020104030203" pitchFamily="2" charset="-79"/>
              <a:ea typeface="Calibri" panose="020F0502020204030204" pitchFamily="34" charset="0"/>
              <a:cs typeface="Aharoni" panose="02010803020104030203" pitchFamily="2" charset="-79"/>
            </a:endParaRPr>
          </a:p>
          <a:p>
            <a:pPr>
              <a:buFont typeface="Wingdings" panose="05000000000000000000" pitchFamily="2" charset="2"/>
              <a:buChar char="Ø"/>
            </a:pPr>
            <a:r>
              <a:rPr lang="en-US" sz="2400" b="1" dirty="0">
                <a:effectLst/>
                <a:latin typeface="Aharoni" panose="02010803020104030203" pitchFamily="2" charset="-79"/>
                <a:ea typeface="Times New Roman" panose="02020603050405020304" pitchFamily="18" charset="0"/>
                <a:cs typeface="Aharoni" panose="02010803020104030203" pitchFamily="2" charset="-79"/>
              </a:rPr>
              <a:t>Ultrasonic Sensor </a:t>
            </a:r>
            <a:r>
              <a:rPr lang="en-US" sz="2400" b="1" dirty="0">
                <a:effectLst/>
                <a:latin typeface="Berlin Sans FB Demi" panose="020E0802020502020306" pitchFamily="34" charset="0"/>
                <a:ea typeface="Times New Roman" panose="02020603050405020304" pitchFamily="18" charset="0"/>
                <a:cs typeface="Aharoni" panose="02010803020104030203" pitchFamily="2" charset="-79"/>
              </a:rPr>
              <a:t>(HC-SR04)</a:t>
            </a:r>
            <a:endParaRPr lang="en-US" sz="2400" dirty="0">
              <a:effectLst/>
              <a:latin typeface="Berlin Sans FB Demi" panose="020E0802020502020306" pitchFamily="34" charset="0"/>
              <a:ea typeface="Calibri" panose="020F0502020204030204" pitchFamily="34" charset="0"/>
              <a:cs typeface="Aharoni" panose="02010803020104030203" pitchFamily="2" charset="-79"/>
            </a:endParaRPr>
          </a:p>
          <a:p>
            <a:pPr>
              <a:buFont typeface="Wingdings" panose="05000000000000000000" pitchFamily="2" charset="2"/>
              <a:buChar char="Ø"/>
            </a:pPr>
            <a:r>
              <a:rPr lang="en-US" sz="2400" b="1" dirty="0">
                <a:effectLst/>
                <a:latin typeface="Aharoni" panose="02010803020104030203" pitchFamily="2" charset="-79"/>
                <a:ea typeface="Times New Roman" panose="02020603050405020304" pitchFamily="18" charset="0"/>
                <a:cs typeface="Aharoni" panose="02010803020104030203" pitchFamily="2" charset="-79"/>
              </a:rPr>
              <a:t>DC Motor </a:t>
            </a:r>
            <a:r>
              <a:rPr lang="en-US" sz="2400" b="1" dirty="0">
                <a:effectLst/>
                <a:latin typeface="Berlin Sans FB Demi" panose="020E0802020502020306" pitchFamily="34" charset="0"/>
                <a:ea typeface="Times New Roman" panose="02020603050405020304" pitchFamily="18" charset="0"/>
                <a:cs typeface="Aharoni" panose="02010803020104030203" pitchFamily="2" charset="-79"/>
              </a:rPr>
              <a:t>(</a:t>
            </a:r>
            <a:r>
              <a:rPr lang="en-US" b="1" dirty="0">
                <a:effectLst/>
                <a:latin typeface="Berlin Sans FB Demi" panose="020E0802020502020306" pitchFamily="34" charset="0"/>
                <a:ea typeface="Times New Roman" panose="02020603050405020304" pitchFamily="18" charset="0"/>
                <a:cs typeface="Aharoni" panose="02010803020104030203" pitchFamily="2" charset="-79"/>
              </a:rPr>
              <a:t>5</a:t>
            </a:r>
            <a:r>
              <a:rPr lang="en-US" sz="2400" b="1" dirty="0">
                <a:effectLst/>
                <a:latin typeface="Berlin Sans FB Demi" panose="020E0802020502020306" pitchFamily="34" charset="0"/>
                <a:ea typeface="Times New Roman" panose="02020603050405020304" pitchFamily="18" charset="0"/>
                <a:cs typeface="Aharoni" panose="02010803020104030203" pitchFamily="2" charset="-79"/>
              </a:rPr>
              <a:t>V)</a:t>
            </a:r>
            <a:endParaRPr lang="en-US" sz="2400" dirty="0">
              <a:effectLst/>
              <a:latin typeface="Berlin Sans FB Demi" panose="020E0802020502020306" pitchFamily="34" charset="0"/>
              <a:ea typeface="Calibri" panose="020F0502020204030204" pitchFamily="34" charset="0"/>
              <a:cs typeface="Aharoni" panose="02010803020104030203" pitchFamily="2" charset="-79"/>
            </a:endParaRPr>
          </a:p>
          <a:p>
            <a:pPr>
              <a:buFont typeface="Wingdings" panose="05000000000000000000" pitchFamily="2" charset="2"/>
              <a:buChar char="Ø"/>
            </a:pPr>
            <a:r>
              <a:rPr lang="en-US" sz="2400" b="1" dirty="0">
                <a:effectLst/>
                <a:latin typeface="Aharoni" panose="02010803020104030203" pitchFamily="2" charset="-79"/>
                <a:ea typeface="Times New Roman" panose="02020603050405020304" pitchFamily="18" charset="0"/>
                <a:cs typeface="Aharoni" panose="02010803020104030203" pitchFamily="2" charset="-79"/>
              </a:rPr>
              <a:t>Gas Sensor </a:t>
            </a:r>
            <a:r>
              <a:rPr lang="en-US" sz="2400" b="1" dirty="0">
                <a:effectLst/>
                <a:latin typeface="Berlin Sans FB Demi" panose="020E0802020502020306" pitchFamily="34" charset="0"/>
                <a:ea typeface="Times New Roman" panose="02020603050405020304" pitchFamily="18" charset="0"/>
                <a:cs typeface="Aharoni" panose="02010803020104030203" pitchFamily="2" charset="-79"/>
              </a:rPr>
              <a:t>(MQ-2)</a:t>
            </a:r>
            <a:endParaRPr lang="en-US" sz="2400" dirty="0">
              <a:effectLst/>
              <a:latin typeface="Berlin Sans FB Demi" panose="020E0802020502020306" pitchFamily="34" charset="0"/>
              <a:ea typeface="Calibri" panose="020F0502020204030204" pitchFamily="34" charset="0"/>
              <a:cs typeface="Aharoni" panose="02010803020104030203" pitchFamily="2" charset="-79"/>
            </a:endParaRPr>
          </a:p>
          <a:p>
            <a:pPr>
              <a:buFont typeface="Wingdings" panose="05000000000000000000" pitchFamily="2" charset="2"/>
              <a:buChar char="Ø"/>
            </a:pPr>
            <a:r>
              <a:rPr lang="en-US" sz="2400" b="1" dirty="0">
                <a:effectLst/>
                <a:latin typeface="Aharoni" panose="02010803020104030203" pitchFamily="2" charset="-79"/>
                <a:ea typeface="Times New Roman" panose="02020603050405020304" pitchFamily="18" charset="0"/>
                <a:cs typeface="Aharoni" panose="02010803020104030203" pitchFamily="2" charset="-79"/>
              </a:rPr>
              <a:t>Arduino IDE </a:t>
            </a:r>
            <a:r>
              <a:rPr lang="en-US" sz="2400" b="1" dirty="0">
                <a:effectLst/>
                <a:latin typeface="Berlin Sans FB Demi" panose="020E0802020502020306" pitchFamily="34" charset="0"/>
                <a:ea typeface="Times New Roman" panose="02020603050405020304" pitchFamily="18" charset="0"/>
                <a:cs typeface="Aharoni" panose="02010803020104030203" pitchFamily="2" charset="-79"/>
              </a:rPr>
              <a:t>(Software)</a:t>
            </a:r>
            <a:endParaRPr lang="en-US" sz="2400" dirty="0">
              <a:effectLst/>
              <a:latin typeface="Berlin Sans FB Demi" panose="020E0802020502020306" pitchFamily="34" charset="0"/>
              <a:ea typeface="Calibri" panose="020F0502020204030204" pitchFamily="34" charset="0"/>
              <a:cs typeface="Aharoni" panose="02010803020104030203" pitchFamily="2" charset="-79"/>
            </a:endParaRP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420792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1000"/>
                                        <p:tgtEl>
                                          <p:spTgt spid="3">
                                            <p:txEl>
                                              <p:pRg st="1" end="1"/>
                                            </p:txEl>
                                          </p:spTgt>
                                        </p:tgtEl>
                                      </p:cBhvr>
                                    </p:animEffect>
                                    <p:anim calcmode="lin" valueType="num">
                                      <p:cBhvr>
                                        <p:cTn id="3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1000"/>
                                        <p:tgtEl>
                                          <p:spTgt spid="3">
                                            <p:txEl>
                                              <p:pRg st="2" end="2"/>
                                            </p:txEl>
                                          </p:spTgt>
                                        </p:tgtEl>
                                      </p:cBhvr>
                                    </p:animEffect>
                                    <p:anim calcmode="lin" valueType="num">
                                      <p:cBhvr>
                                        <p:cTn id="4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1000"/>
                                        <p:tgtEl>
                                          <p:spTgt spid="3">
                                            <p:txEl>
                                              <p:pRg st="3" end="3"/>
                                            </p:txEl>
                                          </p:spTgt>
                                        </p:tgtEl>
                                      </p:cBhvr>
                                    </p:animEffect>
                                    <p:anim calcmode="lin" valueType="num">
                                      <p:cBhvr>
                                        <p:cTn id="4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Effect transition="in" filter="fade">
                                      <p:cBhvr>
                                        <p:cTn id="53" dur="1000"/>
                                        <p:tgtEl>
                                          <p:spTgt spid="3">
                                            <p:txEl>
                                              <p:pRg st="4" end="4"/>
                                            </p:txEl>
                                          </p:spTgt>
                                        </p:tgtEl>
                                      </p:cBhvr>
                                    </p:animEffect>
                                    <p:anim calcmode="lin" valueType="num">
                                      <p:cBhvr>
                                        <p:cTn id="5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animEffect transition="in" filter="fade">
                                      <p:cBhvr>
                                        <p:cTn id="60" dur="1000"/>
                                        <p:tgtEl>
                                          <p:spTgt spid="3">
                                            <p:txEl>
                                              <p:pRg st="5" end="5"/>
                                            </p:txEl>
                                          </p:spTgt>
                                        </p:tgtEl>
                                      </p:cBhvr>
                                    </p:animEffect>
                                    <p:anim calcmode="lin" valueType="num">
                                      <p:cBhvr>
                                        <p:cTn id="6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animEffect transition="in" filter="fade">
                                      <p:cBhvr>
                                        <p:cTn id="67" dur="1000"/>
                                        <p:tgtEl>
                                          <p:spTgt spid="3">
                                            <p:txEl>
                                              <p:pRg st="6" end="6"/>
                                            </p:txEl>
                                          </p:spTgt>
                                        </p:tgtEl>
                                      </p:cBhvr>
                                    </p:animEffect>
                                    <p:anim calcmode="lin" valueType="num">
                                      <p:cBhvr>
                                        <p:cTn id="6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3">
                                            <p:txEl>
                                              <p:pRg st="7" end="7"/>
                                            </p:txEl>
                                          </p:spTgt>
                                        </p:tgtEl>
                                        <p:attrNameLst>
                                          <p:attrName>style.visibility</p:attrName>
                                        </p:attrNameLst>
                                      </p:cBhvr>
                                      <p:to>
                                        <p:strVal val="visible"/>
                                      </p:to>
                                    </p:set>
                                    <p:animEffect transition="in" filter="fade">
                                      <p:cBhvr>
                                        <p:cTn id="74" dur="1000"/>
                                        <p:tgtEl>
                                          <p:spTgt spid="3">
                                            <p:txEl>
                                              <p:pRg st="7" end="7"/>
                                            </p:txEl>
                                          </p:spTgt>
                                        </p:tgtEl>
                                      </p:cBhvr>
                                    </p:animEffect>
                                    <p:anim calcmode="lin" valueType="num">
                                      <p:cBhvr>
                                        <p:cTn id="7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8876-A3F5-4DED-BED9-11CD7E4F3F36}"/>
              </a:ext>
            </a:extLst>
          </p:cNvPr>
          <p:cNvSpPr>
            <a:spLocks noGrp="1"/>
          </p:cNvSpPr>
          <p:nvPr>
            <p:ph type="title"/>
          </p:nvPr>
        </p:nvSpPr>
        <p:spPr/>
        <p:txBody>
          <a:bodyPr/>
          <a:lstStyle/>
          <a:p>
            <a:r>
              <a:rPr lang="en-US" dirty="0">
                <a:latin typeface="Bauhaus 93" panose="04030905020B02020C02" pitchFamily="82" charset="0"/>
              </a:rPr>
              <a:t>BLOCK DIAGRAM:</a:t>
            </a:r>
          </a:p>
        </p:txBody>
      </p:sp>
      <p:pic>
        <p:nvPicPr>
          <p:cNvPr id="5" name="Content Placeholder 4" descr="Diagram, schematic&#10;&#10;Description automatically generated">
            <a:extLst>
              <a:ext uri="{FF2B5EF4-FFF2-40B4-BE49-F238E27FC236}">
                <a16:creationId xmlns:a16="http://schemas.microsoft.com/office/drawing/2014/main" id="{C38D4B88-0084-4E55-AF1C-8BA58DE8B7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4843" y="1690688"/>
            <a:ext cx="10424921" cy="4351338"/>
          </a:xfrm>
        </p:spPr>
      </p:pic>
    </p:spTree>
    <p:extLst>
      <p:ext uri="{BB962C8B-B14F-4D97-AF65-F5344CB8AC3E}">
        <p14:creationId xmlns:p14="http://schemas.microsoft.com/office/powerpoint/2010/main" val="416647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4C092-A5FE-4CEA-A64F-ABFD061474CB}"/>
              </a:ext>
            </a:extLst>
          </p:cNvPr>
          <p:cNvSpPr>
            <a:spLocks noGrp="1"/>
          </p:cNvSpPr>
          <p:nvPr>
            <p:ph type="title"/>
          </p:nvPr>
        </p:nvSpPr>
        <p:spPr/>
        <p:txBody>
          <a:bodyPr/>
          <a:lstStyle/>
          <a:p>
            <a:r>
              <a:rPr lang="en-US" dirty="0">
                <a:latin typeface="Bauhaus 93" panose="04030905020B02020C02" pitchFamily="82" charset="0"/>
              </a:rPr>
              <a:t>CIRCUIT DIAGRAM</a:t>
            </a:r>
          </a:p>
        </p:txBody>
      </p:sp>
      <p:pic>
        <p:nvPicPr>
          <p:cNvPr id="4" name="Content Placeholder 3">
            <a:extLst>
              <a:ext uri="{FF2B5EF4-FFF2-40B4-BE49-F238E27FC236}">
                <a16:creationId xmlns:a16="http://schemas.microsoft.com/office/drawing/2014/main" id="{B0D1E7C2-A7C4-40F4-9902-E71742F9AA67}"/>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79431" y="1690688"/>
            <a:ext cx="9831908" cy="4675096"/>
          </a:xfrm>
          <a:prstGeom prst="rect">
            <a:avLst/>
          </a:prstGeom>
          <a:noFill/>
          <a:ln>
            <a:noFill/>
          </a:ln>
        </p:spPr>
      </p:pic>
    </p:spTree>
    <p:extLst>
      <p:ext uri="{BB962C8B-B14F-4D97-AF65-F5344CB8AC3E}">
        <p14:creationId xmlns:p14="http://schemas.microsoft.com/office/powerpoint/2010/main" val="327929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271</TotalTime>
  <Words>940</Words>
  <Application>Microsoft Office PowerPoint</Application>
  <PresentationFormat>Widescreen</PresentationFormat>
  <Paragraphs>89</Paragraphs>
  <Slides>20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Aharoni</vt:lpstr>
      <vt:lpstr>Algerian</vt:lpstr>
      <vt:lpstr>Arial</vt:lpstr>
      <vt:lpstr>Bauhaus 93</vt:lpstr>
      <vt:lpstr>Berlin Sans FB Demi</vt:lpstr>
      <vt:lpstr>Calibri</vt:lpstr>
      <vt:lpstr>Calibri Light</vt:lpstr>
      <vt:lpstr>Symbol</vt:lpstr>
      <vt:lpstr>Times New Roman</vt:lpstr>
      <vt:lpstr>Wingdings</vt:lpstr>
      <vt:lpstr>Office Theme</vt:lpstr>
      <vt:lpstr>Accident Avoidance &amp; Detection       System</vt:lpstr>
      <vt:lpstr>INTRODUCTION:</vt:lpstr>
      <vt:lpstr>PROBLEM STATEMENT</vt:lpstr>
      <vt:lpstr>MAIN OBJECTIVE:</vt:lpstr>
      <vt:lpstr>METHODOLOGY</vt:lpstr>
      <vt:lpstr>LITERATURE SURVEY</vt:lpstr>
      <vt:lpstr>COMPONENTS REQUIRED</vt:lpstr>
      <vt:lpstr>BLOCK DIAGRAM:</vt:lpstr>
      <vt:lpstr>CIRCUIT DIAGRAM</vt:lpstr>
      <vt:lpstr>CIRCUIT DIAGRAM:</vt:lpstr>
      <vt:lpstr>FLOW CHART:</vt:lpstr>
      <vt:lpstr>RESULT:</vt:lpstr>
      <vt:lpstr>PowerPoint Presentation</vt:lpstr>
      <vt:lpstr>PowerPoint Presentation</vt:lpstr>
      <vt:lpstr>PowerPoint Presentation</vt:lpstr>
      <vt:lpstr>COST ESTIMATION</vt:lpstr>
      <vt:lpstr>FUTURE SCOPE:</vt:lpstr>
      <vt:lpstr>CONCLUSION:</vt:lpstr>
      <vt:lpstr>REFERENCES:</vt:lpstr>
      <vt:lpstr>          THANK YOU           Any Queries?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Accident Avoidance &amp; Detection       System</dc:title>
  <dc:creator>Akash L</dc:creator>
  <cp:lastModifiedBy>Akash L</cp:lastModifiedBy>
  <cp:revision>8</cp:revision>
  <dcterms:created xsi:type="dcterms:W3CDTF">2021-07-15T18:39:44Z</dcterms:created>
  <dcterms:modified xsi:type="dcterms:W3CDTF">2021-07-20T11:49:30Z</dcterms:modified>
</cp:coreProperties>
</file>